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theme/theme6.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theme/theme8.xml" ContentType="application/vnd.openxmlformats-officedocument.theme+xml"/>
  <Override PartName="/ppt/slideLayouts/slideLayout23.xml" ContentType="application/vnd.openxmlformats-officedocument.presentationml.slideLayout+xml"/>
  <Override PartName="/ppt/theme/theme9.xml" ContentType="application/vnd.openxmlformats-officedocument.theme+xml"/>
  <Override PartName="/ppt/slideLayouts/slideLayout2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 id="2147483724" r:id="rId2"/>
    <p:sldMasterId id="2147483719" r:id="rId3"/>
    <p:sldMasterId id="2147483716" r:id="rId4"/>
    <p:sldMasterId id="2147483733" r:id="rId5"/>
    <p:sldMasterId id="2147483731" r:id="rId6"/>
    <p:sldMasterId id="2147483755" r:id="rId7"/>
    <p:sldMasterId id="2147483726" r:id="rId8"/>
    <p:sldMasterId id="2147483729" r:id="rId9"/>
    <p:sldMasterId id="2147483713" r:id="rId10"/>
  </p:sldMasterIdLst>
  <p:notesMasterIdLst>
    <p:notesMasterId r:id="rId18"/>
  </p:notesMasterIdLst>
  <p:handoutMasterIdLst>
    <p:handoutMasterId r:id="rId19"/>
  </p:handoutMasterIdLst>
  <p:sldIdLst>
    <p:sldId id="292" r:id="rId11"/>
    <p:sldId id="266" r:id="rId12"/>
    <p:sldId id="280" r:id="rId13"/>
    <p:sldId id="286" r:id="rId14"/>
    <p:sldId id="287" r:id="rId15"/>
    <p:sldId id="279" r:id="rId16"/>
    <p:sldId id="278" r:id="rId17"/>
  </p:sldIdLst>
  <p:sldSz cx="7772400" cy="100584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hy Byrnes" initials="KB" lastIdx="11" clrIdx="0">
    <p:extLst>
      <p:ext uri="{19B8F6BF-5375-455C-9EA6-DF929625EA0E}">
        <p15:presenceInfo xmlns:p15="http://schemas.microsoft.com/office/powerpoint/2012/main" userId="S-1-5-21-3356679752-1967899092-2649109157-38241" providerId="AD"/>
      </p:ext>
    </p:extLst>
  </p:cmAuthor>
  <p:cmAuthor id="2" name="Kristin Klinkner" initials="KK" lastIdx="12" clrIdx="1">
    <p:extLst>
      <p:ext uri="{19B8F6BF-5375-455C-9EA6-DF929625EA0E}">
        <p15:presenceInfo xmlns:p15="http://schemas.microsoft.com/office/powerpoint/2012/main" userId="S-1-5-21-3356679752-1967899092-2649109157-38233" providerId="AD"/>
      </p:ext>
    </p:extLst>
  </p:cmAuthor>
  <p:cmAuthor id="3" name="Kristin Klinkner" initials="KK [2]" lastIdx="1" clrIdx="2">
    <p:extLst>
      <p:ext uri="{19B8F6BF-5375-455C-9EA6-DF929625EA0E}">
        <p15:presenceInfo xmlns:p15="http://schemas.microsoft.com/office/powerpoint/2012/main" userId="S::Kristin.Klinkner@cancer.org::8f18d01b-2e63-419d-9510-a1ff61e2e0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3F41"/>
    <a:srgbClr val="472C77"/>
    <a:srgbClr val="532D8D"/>
    <a:srgbClr val="6C6B6D"/>
    <a:srgbClr val="DDD5E8"/>
    <a:srgbClr val="6600CC"/>
    <a:srgbClr val="7030A0"/>
    <a:srgbClr val="532D8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01" autoAdjust="0"/>
    <p:restoredTop sz="94558"/>
  </p:normalViewPr>
  <p:slideViewPr>
    <p:cSldViewPr snapToGrid="0" snapToObjects="1">
      <p:cViewPr varScale="1">
        <p:scale>
          <a:sx n="74" d="100"/>
          <a:sy n="74" d="100"/>
        </p:scale>
        <p:origin x="2742" y="72"/>
      </p:cViewPr>
      <p:guideLst/>
    </p:cSldViewPr>
  </p:slideViewPr>
  <p:notesTextViewPr>
    <p:cViewPr>
      <p:scale>
        <a:sx n="1" d="1"/>
        <a:sy n="1" d="1"/>
      </p:scale>
      <p:origin x="0" y="0"/>
    </p:cViewPr>
  </p:notesTextViewPr>
  <p:notesViewPr>
    <p:cSldViewPr snapToGrid="0" snapToObjects="1">
      <p:cViewPr varScale="1">
        <p:scale>
          <a:sx n="157" d="100"/>
          <a:sy n="157" d="100"/>
        </p:scale>
        <p:origin x="5136"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D0F4D51-751B-474B-B1F3-40BDDACC0A4D}"/>
              </a:ext>
            </a:extLst>
          </p:cNvPr>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B42EAF8-3614-9E4B-B251-4BDF34FE3F2D}"/>
              </a:ext>
            </a:extLst>
          </p:cNvPr>
          <p:cNvSpPr>
            <a:spLocks noGrp="1"/>
          </p:cNvSpPr>
          <p:nvPr>
            <p:ph type="dt" sz="quarter" idx="1"/>
          </p:nvPr>
        </p:nvSpPr>
        <p:spPr>
          <a:xfrm>
            <a:off x="3884613" y="0"/>
            <a:ext cx="2971800" cy="467311"/>
          </a:xfrm>
          <a:prstGeom prst="rect">
            <a:avLst/>
          </a:prstGeom>
        </p:spPr>
        <p:txBody>
          <a:bodyPr vert="horz" lIns="91440" tIns="45720" rIns="91440" bIns="45720" rtlCol="0"/>
          <a:lstStyle>
            <a:lvl1pPr algn="r">
              <a:defRPr sz="1200"/>
            </a:lvl1pPr>
          </a:lstStyle>
          <a:p>
            <a:fld id="{6D30BA50-8C31-0846-887C-466574B0B38F}" type="datetimeFigureOut">
              <a:rPr lang="en-US" smtClean="0"/>
              <a:t>1/21/2021</a:t>
            </a:fld>
            <a:endParaRPr lang="en-US"/>
          </a:p>
        </p:txBody>
      </p:sp>
      <p:sp>
        <p:nvSpPr>
          <p:cNvPr id="4" name="Footer Placeholder 3">
            <a:extLst>
              <a:ext uri="{FF2B5EF4-FFF2-40B4-BE49-F238E27FC236}">
                <a16:creationId xmlns:a16="http://schemas.microsoft.com/office/drawing/2014/main" id="{17BF7855-C23F-6941-AA8D-F5BB9D7BCCB9}"/>
              </a:ext>
            </a:extLst>
          </p:cNvPr>
          <p:cNvSpPr>
            <a:spLocks noGrp="1"/>
          </p:cNvSpPr>
          <p:nvPr>
            <p:ph type="ftr" sz="quarter" idx="2"/>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10C45C3-8163-8642-82A2-B79F88022E1D}"/>
              </a:ext>
            </a:extLst>
          </p:cNvPr>
          <p:cNvSpPr>
            <a:spLocks noGrp="1"/>
          </p:cNvSpPr>
          <p:nvPr>
            <p:ph type="sldNum" sz="quarter" idx="3"/>
          </p:nvPr>
        </p:nvSpPr>
        <p:spPr>
          <a:xfrm>
            <a:off x="3884613" y="8846554"/>
            <a:ext cx="2971800" cy="467310"/>
          </a:xfrm>
          <a:prstGeom prst="rect">
            <a:avLst/>
          </a:prstGeom>
        </p:spPr>
        <p:txBody>
          <a:bodyPr vert="horz" lIns="91440" tIns="45720" rIns="91440" bIns="45720" rtlCol="0" anchor="b"/>
          <a:lstStyle>
            <a:lvl1pPr algn="r">
              <a:defRPr sz="1200"/>
            </a:lvl1pPr>
          </a:lstStyle>
          <a:p>
            <a:fld id="{5D49A819-982A-964C-8710-F86555698D11}" type="slidenum">
              <a:rPr lang="en-US" smtClean="0"/>
              <a:t>‹#›</a:t>
            </a:fld>
            <a:endParaRPr lang="en-US"/>
          </a:p>
        </p:txBody>
      </p:sp>
    </p:spTree>
    <p:extLst>
      <p:ext uri="{BB962C8B-B14F-4D97-AF65-F5344CB8AC3E}">
        <p14:creationId xmlns:p14="http://schemas.microsoft.com/office/powerpoint/2010/main" val="34813740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b="0" i="0">
                <a:latin typeface="Source Sans Pro Light" panose="020B0403030403020204" pitchFamily="34" charset="77"/>
              </a:defRPr>
            </a:lvl1pPr>
          </a:lstStyle>
          <a:p>
            <a:endParaRPr lang="en-US" dirty="0"/>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200" b="0" i="0">
                <a:latin typeface="Source Sans Pro Light" panose="020B0403030403020204" pitchFamily="34" charset="77"/>
              </a:defRPr>
            </a:lvl1pPr>
          </a:lstStyle>
          <a:p>
            <a:fld id="{A8F8A598-D93F-B44A-9A13-D8481D012258}" type="datetimeFigureOut">
              <a:rPr lang="en-US" smtClean="0"/>
              <a:pPr/>
              <a:t>1/21/2021</a:t>
            </a:fld>
            <a:endParaRPr lang="en-US" dirty="0"/>
          </a:p>
        </p:txBody>
      </p:sp>
      <p:sp>
        <p:nvSpPr>
          <p:cNvPr id="4" name="Slide Image Placeholder 3"/>
          <p:cNvSpPr>
            <a:spLocks noGrp="1" noRot="1" noChangeAspect="1"/>
          </p:cNvSpPr>
          <p:nvPr>
            <p:ph type="sldImg" idx="2"/>
          </p:nvPr>
        </p:nvSpPr>
        <p:spPr>
          <a:xfrm>
            <a:off x="2214563" y="1163638"/>
            <a:ext cx="2428875" cy="31432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200" b="0" i="0">
                <a:latin typeface="Source Sans Pro Light" panose="020B0403030403020204" pitchFamily="34" charset="77"/>
              </a:defRPr>
            </a:lvl1pPr>
          </a:lstStyle>
          <a:p>
            <a:endParaRPr lang="en-US" dirty="0"/>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200" b="0" i="0">
                <a:latin typeface="Source Sans Pro Light" panose="020B0403030403020204" pitchFamily="34" charset="77"/>
              </a:defRPr>
            </a:lvl1pPr>
          </a:lstStyle>
          <a:p>
            <a:fld id="{07823EE1-E5B0-BC47-A470-79CCD4AE4345}" type="slidenum">
              <a:rPr lang="en-US" smtClean="0"/>
              <a:pPr/>
              <a:t>‹#›</a:t>
            </a:fld>
            <a:endParaRPr lang="en-US" dirty="0"/>
          </a:p>
        </p:txBody>
      </p:sp>
    </p:spTree>
    <p:extLst>
      <p:ext uri="{BB962C8B-B14F-4D97-AF65-F5344CB8AC3E}">
        <p14:creationId xmlns:p14="http://schemas.microsoft.com/office/powerpoint/2010/main" val="1768046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Source Sans Pro Light" panose="020B0403030403020204" pitchFamily="34" charset="77"/>
        <a:ea typeface="+mn-ea"/>
        <a:cs typeface="+mn-cs"/>
      </a:defRPr>
    </a:lvl1pPr>
    <a:lvl2pPr marL="457200" algn="l" defTabSz="914400" rtl="0" eaLnBrk="1" latinLnBrk="0" hangingPunct="1">
      <a:defRPr sz="1200" b="0" i="0" kern="1200">
        <a:solidFill>
          <a:schemeClr val="tx1"/>
        </a:solidFill>
        <a:latin typeface="Source Sans Pro Light" panose="020B0403030403020204" pitchFamily="34" charset="77"/>
        <a:ea typeface="+mn-ea"/>
        <a:cs typeface="+mn-cs"/>
      </a:defRPr>
    </a:lvl2pPr>
    <a:lvl3pPr marL="914400" algn="l" defTabSz="914400" rtl="0" eaLnBrk="1" latinLnBrk="0" hangingPunct="1">
      <a:defRPr sz="1200" b="0" i="0" kern="1200">
        <a:solidFill>
          <a:schemeClr val="tx1"/>
        </a:solidFill>
        <a:latin typeface="Source Sans Pro Light" panose="020B0403030403020204" pitchFamily="34" charset="77"/>
        <a:ea typeface="+mn-ea"/>
        <a:cs typeface="+mn-cs"/>
      </a:defRPr>
    </a:lvl3pPr>
    <a:lvl4pPr marL="1371600" algn="l" defTabSz="914400" rtl="0" eaLnBrk="1" latinLnBrk="0" hangingPunct="1">
      <a:defRPr sz="1200" b="0" i="0" kern="1200">
        <a:solidFill>
          <a:schemeClr val="tx1"/>
        </a:solidFill>
        <a:latin typeface="Source Sans Pro Light" panose="020B0403030403020204" pitchFamily="34" charset="77"/>
        <a:ea typeface="+mn-ea"/>
        <a:cs typeface="+mn-cs"/>
      </a:defRPr>
    </a:lvl4pPr>
    <a:lvl5pPr marL="1828800" algn="l" defTabSz="914400" rtl="0" eaLnBrk="1" latinLnBrk="0" hangingPunct="1">
      <a:defRPr sz="1200" b="0" i="0" kern="1200">
        <a:solidFill>
          <a:schemeClr val="tx1"/>
        </a:solidFill>
        <a:latin typeface="Source Sans Pro Light" panose="020B0403030403020204"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823EE1-E5B0-BC47-A470-79CCD4AE4345}" type="slidenum">
              <a:rPr lang="en-US" smtClean="0"/>
              <a:pPr/>
              <a:t>2</a:t>
            </a:fld>
            <a:endParaRPr lang="en-US" dirty="0"/>
          </a:p>
        </p:txBody>
      </p:sp>
    </p:spTree>
    <p:extLst>
      <p:ext uri="{BB962C8B-B14F-4D97-AF65-F5344CB8AC3E}">
        <p14:creationId xmlns:p14="http://schemas.microsoft.com/office/powerpoint/2010/main" val="724763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823EE1-E5B0-BC47-A470-79CCD4AE4345}" type="slidenum">
              <a:rPr lang="en-US" smtClean="0"/>
              <a:pPr/>
              <a:t>4</a:t>
            </a:fld>
            <a:endParaRPr lang="en-US" dirty="0"/>
          </a:p>
        </p:txBody>
      </p:sp>
    </p:spTree>
    <p:extLst>
      <p:ext uri="{BB962C8B-B14F-4D97-AF65-F5344CB8AC3E}">
        <p14:creationId xmlns:p14="http://schemas.microsoft.com/office/powerpoint/2010/main" val="23649972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A1B1BD-6EFC-0C4B-BA0B-340B92DF613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31006" y="1848051"/>
            <a:ext cx="7305575" cy="6631805"/>
          </a:xfrm>
          <a:prstGeom prst="rect">
            <a:avLst/>
          </a:prstGeom>
        </p:spPr>
      </p:pic>
    </p:spTree>
    <p:extLst>
      <p:ext uri="{BB962C8B-B14F-4D97-AF65-F5344CB8AC3E}">
        <p14:creationId xmlns:p14="http://schemas.microsoft.com/office/powerpoint/2010/main" val="340099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CCCC4C-138F-EE45-966F-F385310C9DF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28600" y="1848051"/>
            <a:ext cx="7315200" cy="6631806"/>
          </a:xfrm>
          <a:prstGeom prst="rect">
            <a:avLst/>
          </a:prstGeom>
        </p:spPr>
      </p:pic>
    </p:spTree>
    <p:extLst>
      <p:ext uri="{BB962C8B-B14F-4D97-AF65-F5344CB8AC3E}">
        <p14:creationId xmlns:p14="http://schemas.microsoft.com/office/powerpoint/2010/main" val="1638969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2D2A6F-09A1-184E-9E33-5DC70966A50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31006" y="1848046"/>
            <a:ext cx="7305575" cy="6631806"/>
          </a:xfrm>
          <a:prstGeom prst="rect">
            <a:avLst/>
          </a:prstGeom>
        </p:spPr>
      </p:pic>
    </p:spTree>
    <p:extLst>
      <p:ext uri="{BB962C8B-B14F-4D97-AF65-F5344CB8AC3E}">
        <p14:creationId xmlns:p14="http://schemas.microsoft.com/office/powerpoint/2010/main" val="265364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61F1F9-CF21-FA4D-8DDE-E85ED1BF6CF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31006" y="1848046"/>
            <a:ext cx="7305575" cy="6631806"/>
          </a:xfrm>
          <a:prstGeom prst="rect">
            <a:avLst/>
          </a:prstGeom>
        </p:spPr>
      </p:pic>
    </p:spTree>
    <p:extLst>
      <p:ext uri="{BB962C8B-B14F-4D97-AF65-F5344CB8AC3E}">
        <p14:creationId xmlns:p14="http://schemas.microsoft.com/office/powerpoint/2010/main" val="4104077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82A23-C10A-5440-9008-514F981F5AE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31006" y="1848050"/>
            <a:ext cx="7314719" cy="6626351"/>
          </a:xfrm>
          <a:prstGeom prst="rect">
            <a:avLst/>
          </a:prstGeom>
        </p:spPr>
      </p:pic>
    </p:spTree>
    <p:extLst>
      <p:ext uri="{BB962C8B-B14F-4D97-AF65-F5344CB8AC3E}">
        <p14:creationId xmlns:p14="http://schemas.microsoft.com/office/powerpoint/2010/main" val="702962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82A23-C10A-5440-9008-514F981F5AE2}"/>
              </a:ext>
            </a:extLst>
          </p:cNvPr>
          <p:cNvPicPr>
            <a:picLocks noChangeAspect="1"/>
          </p:cNvPicPr>
          <p:nvPr userDrawn="1"/>
        </p:nvPicPr>
        <p:blipFill>
          <a:blip r:embed="rId2"/>
          <a:srcRect/>
          <a:stretch/>
        </p:blipFill>
        <p:spPr>
          <a:xfrm>
            <a:off x="232448" y="1848050"/>
            <a:ext cx="7311835" cy="6626351"/>
          </a:xfrm>
          <a:prstGeom prst="rect">
            <a:avLst/>
          </a:prstGeom>
        </p:spPr>
      </p:pic>
    </p:spTree>
    <p:extLst>
      <p:ext uri="{BB962C8B-B14F-4D97-AF65-F5344CB8AC3E}">
        <p14:creationId xmlns:p14="http://schemas.microsoft.com/office/powerpoint/2010/main" val="1624198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82A23-C10A-5440-9008-514F981F5AE2}"/>
              </a:ext>
            </a:extLst>
          </p:cNvPr>
          <p:cNvPicPr>
            <a:picLocks noChangeAspect="1"/>
          </p:cNvPicPr>
          <p:nvPr userDrawn="1"/>
        </p:nvPicPr>
        <p:blipFill>
          <a:blip r:embed="rId2"/>
          <a:srcRect/>
          <a:stretch/>
        </p:blipFill>
        <p:spPr>
          <a:xfrm>
            <a:off x="232448" y="1848050"/>
            <a:ext cx="7311835" cy="6626350"/>
          </a:xfrm>
          <a:prstGeom prst="rect">
            <a:avLst/>
          </a:prstGeom>
        </p:spPr>
      </p:pic>
    </p:spTree>
    <p:extLst>
      <p:ext uri="{BB962C8B-B14F-4D97-AF65-F5344CB8AC3E}">
        <p14:creationId xmlns:p14="http://schemas.microsoft.com/office/powerpoint/2010/main" val="2474152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82A23-C10A-5440-9008-514F981F5AE2}"/>
              </a:ext>
            </a:extLst>
          </p:cNvPr>
          <p:cNvPicPr>
            <a:picLocks noChangeAspect="1"/>
          </p:cNvPicPr>
          <p:nvPr userDrawn="1"/>
        </p:nvPicPr>
        <p:blipFill>
          <a:blip r:embed="rId2"/>
          <a:srcRect/>
          <a:stretch/>
        </p:blipFill>
        <p:spPr>
          <a:xfrm>
            <a:off x="232448" y="1848050"/>
            <a:ext cx="7311835" cy="6626350"/>
          </a:xfrm>
          <a:prstGeom prst="rect">
            <a:avLst/>
          </a:prstGeom>
        </p:spPr>
      </p:pic>
    </p:spTree>
    <p:extLst>
      <p:ext uri="{BB962C8B-B14F-4D97-AF65-F5344CB8AC3E}">
        <p14:creationId xmlns:p14="http://schemas.microsoft.com/office/powerpoint/2010/main" val="2325806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82A23-C10A-5440-9008-514F981F5AE2}"/>
              </a:ext>
            </a:extLst>
          </p:cNvPr>
          <p:cNvPicPr>
            <a:picLocks noChangeAspect="1"/>
          </p:cNvPicPr>
          <p:nvPr userDrawn="1"/>
        </p:nvPicPr>
        <p:blipFill>
          <a:blip r:embed="rId2"/>
          <a:srcRect/>
          <a:stretch/>
        </p:blipFill>
        <p:spPr>
          <a:xfrm>
            <a:off x="232448" y="1848050"/>
            <a:ext cx="7311835" cy="6626350"/>
          </a:xfrm>
          <a:prstGeom prst="rect">
            <a:avLst/>
          </a:prstGeom>
        </p:spPr>
      </p:pic>
    </p:spTree>
    <p:extLst>
      <p:ext uri="{BB962C8B-B14F-4D97-AF65-F5344CB8AC3E}">
        <p14:creationId xmlns:p14="http://schemas.microsoft.com/office/powerpoint/2010/main" val="3559669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82A23-C10A-5440-9008-514F981F5AE2}"/>
              </a:ext>
            </a:extLst>
          </p:cNvPr>
          <p:cNvPicPr>
            <a:picLocks noChangeAspect="1"/>
          </p:cNvPicPr>
          <p:nvPr userDrawn="1"/>
        </p:nvPicPr>
        <p:blipFill>
          <a:blip r:embed="rId2"/>
          <a:srcRect/>
          <a:stretch/>
        </p:blipFill>
        <p:spPr>
          <a:xfrm>
            <a:off x="232448" y="1848050"/>
            <a:ext cx="7311835" cy="6626350"/>
          </a:xfrm>
          <a:prstGeom prst="rect">
            <a:avLst/>
          </a:prstGeom>
        </p:spPr>
      </p:pic>
    </p:spTree>
    <p:extLst>
      <p:ext uri="{BB962C8B-B14F-4D97-AF65-F5344CB8AC3E}">
        <p14:creationId xmlns:p14="http://schemas.microsoft.com/office/powerpoint/2010/main" val="836095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82A23-C10A-5440-9008-514F981F5AE2}"/>
              </a:ext>
            </a:extLst>
          </p:cNvPr>
          <p:cNvPicPr>
            <a:picLocks noChangeAspect="1"/>
          </p:cNvPicPr>
          <p:nvPr userDrawn="1"/>
        </p:nvPicPr>
        <p:blipFill>
          <a:blip r:embed="rId2"/>
          <a:srcRect/>
          <a:stretch/>
        </p:blipFill>
        <p:spPr>
          <a:xfrm>
            <a:off x="232448" y="1848050"/>
            <a:ext cx="7311834" cy="6626349"/>
          </a:xfrm>
          <a:prstGeom prst="rect">
            <a:avLst/>
          </a:prstGeom>
        </p:spPr>
      </p:pic>
    </p:spTree>
    <p:extLst>
      <p:ext uri="{BB962C8B-B14F-4D97-AF65-F5344CB8AC3E}">
        <p14:creationId xmlns:p14="http://schemas.microsoft.com/office/powerpoint/2010/main" val="2326122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6">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E6D4CC4-F482-C144-824B-A7481DBFCC42}"/>
              </a:ext>
            </a:extLst>
          </p:cNvPr>
          <p:cNvSpPr>
            <a:spLocks noGrp="1"/>
          </p:cNvSpPr>
          <p:nvPr>
            <p:ph type="pic" sz="quarter" idx="10"/>
          </p:nvPr>
        </p:nvSpPr>
        <p:spPr>
          <a:xfrm>
            <a:off x="233916" y="1850066"/>
            <a:ext cx="7305122" cy="6613450"/>
          </a:xfrm>
          <a:prstGeom prst="rect">
            <a:avLst/>
          </a:prstGeom>
        </p:spPr>
        <p:txBody>
          <a:bodyPr/>
          <a:lstStyle>
            <a:lvl1pPr>
              <a:defRPr b="0" i="0">
                <a:latin typeface="Source Sans Pro Light" panose="020B0403030403020204" pitchFamily="34" charset="77"/>
              </a:defRPr>
            </a:lvl1pPr>
          </a:lstStyle>
          <a:p>
            <a:endParaRPr lang="en-US" dirty="0"/>
          </a:p>
        </p:txBody>
      </p:sp>
    </p:spTree>
    <p:extLst>
      <p:ext uri="{BB962C8B-B14F-4D97-AF65-F5344CB8AC3E}">
        <p14:creationId xmlns:p14="http://schemas.microsoft.com/office/powerpoint/2010/main" val="3616444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at is Relay For Life? [Static]">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89BA96A-E88C-B545-9BBF-C056599E84E4}"/>
              </a:ext>
            </a:extLst>
          </p:cNvPr>
          <p:cNvPicPr>
            <a:picLocks noChangeAspect="1"/>
          </p:cNvPicPr>
          <p:nvPr userDrawn="1"/>
        </p:nvPicPr>
        <p:blipFill>
          <a:blip r:embed="rId2"/>
          <a:srcRect/>
          <a:stretch/>
        </p:blipFill>
        <p:spPr>
          <a:xfrm>
            <a:off x="464591" y="9144000"/>
            <a:ext cx="867572" cy="522515"/>
          </a:xfrm>
          <a:prstGeom prst="rect">
            <a:avLst/>
          </a:prstGeom>
        </p:spPr>
      </p:pic>
      <p:sp>
        <p:nvSpPr>
          <p:cNvPr id="5" name="Text Placeholder 5">
            <a:extLst>
              <a:ext uri="{FF2B5EF4-FFF2-40B4-BE49-F238E27FC236}">
                <a16:creationId xmlns:a16="http://schemas.microsoft.com/office/drawing/2014/main" id="{F49FAC31-3E8F-FE4A-B178-165F98442320}"/>
              </a:ext>
            </a:extLst>
          </p:cNvPr>
          <p:cNvSpPr>
            <a:spLocks noGrp="1"/>
          </p:cNvSpPr>
          <p:nvPr>
            <p:ph type="body" sz="quarter" idx="11" hasCustomPrompt="1"/>
          </p:nvPr>
        </p:nvSpPr>
        <p:spPr>
          <a:xfrm>
            <a:off x="457200" y="1299411"/>
            <a:ext cx="3886200" cy="190024"/>
          </a:xfrm>
          <a:prstGeom prst="rect">
            <a:avLst/>
          </a:prstGeom>
        </p:spPr>
        <p:txBody>
          <a:bodyPr lIns="0" tIns="0" rIns="0" bIns="0"/>
          <a:lstStyle>
            <a:lvl1pPr marL="0" indent="0">
              <a:spcBef>
                <a:spcPts val="0"/>
              </a:spcBef>
              <a:spcAft>
                <a:spcPts val="700"/>
              </a:spcAft>
              <a:buNone/>
              <a:defRPr sz="950" b="0" i="0">
                <a:solidFill>
                  <a:srgbClr val="403F41"/>
                </a:solidFill>
                <a:latin typeface="Source Sans Pro Light" panose="020B0403030403020204" pitchFamily="34" charset="77"/>
              </a:defRPr>
            </a:lvl1pPr>
            <a:lvl2pPr marL="457200" indent="0">
              <a:buNone/>
              <a:defRPr sz="950" b="0" i="0">
                <a:solidFill>
                  <a:srgbClr val="403F41"/>
                </a:solidFill>
                <a:latin typeface="Source Sans Pro Light" panose="020B0403030403020204" pitchFamily="34" charset="77"/>
              </a:defRPr>
            </a:lvl2pPr>
            <a:lvl3pPr marL="914400" indent="0">
              <a:buNone/>
              <a:defRPr sz="950" b="0" i="0">
                <a:solidFill>
                  <a:srgbClr val="403F41"/>
                </a:solidFill>
                <a:latin typeface="Source Sans Pro Light" panose="020B0403030403020204" pitchFamily="34" charset="77"/>
              </a:defRPr>
            </a:lvl3pPr>
            <a:lvl4pPr marL="1371600" indent="0">
              <a:buNone/>
              <a:defRPr sz="950" b="0" i="0">
                <a:solidFill>
                  <a:srgbClr val="403F41"/>
                </a:solidFill>
                <a:latin typeface="Source Sans Pro Light" panose="020B0403030403020204" pitchFamily="34" charset="77"/>
              </a:defRPr>
            </a:lvl4pPr>
            <a:lvl5pPr marL="1828800" indent="0">
              <a:buNone/>
              <a:defRPr sz="950" b="0" i="0">
                <a:solidFill>
                  <a:srgbClr val="403F41"/>
                </a:solidFill>
                <a:latin typeface="Source Sans Pro Light" panose="020B0403030403020204" pitchFamily="34" charset="77"/>
              </a:defRPr>
            </a:lvl5pPr>
          </a:lstStyle>
          <a:p>
            <a:pPr lvl="0"/>
            <a:r>
              <a:rPr lang="en-US" dirty="0"/>
              <a:t>[Body]</a:t>
            </a:r>
          </a:p>
        </p:txBody>
      </p:sp>
      <p:sp>
        <p:nvSpPr>
          <p:cNvPr id="6" name="Text Placeholder 5">
            <a:extLst>
              <a:ext uri="{FF2B5EF4-FFF2-40B4-BE49-F238E27FC236}">
                <a16:creationId xmlns:a16="http://schemas.microsoft.com/office/drawing/2014/main" id="{6080CF90-426D-DE40-9E0F-AFA7F2820A93}"/>
              </a:ext>
            </a:extLst>
          </p:cNvPr>
          <p:cNvSpPr>
            <a:spLocks noGrp="1"/>
          </p:cNvSpPr>
          <p:nvPr>
            <p:ph type="body" sz="quarter" idx="12" hasCustomPrompt="1"/>
          </p:nvPr>
        </p:nvSpPr>
        <p:spPr>
          <a:xfrm>
            <a:off x="689810" y="2277979"/>
            <a:ext cx="5946660" cy="5502442"/>
          </a:xfrm>
          <a:prstGeom prst="rect">
            <a:avLst/>
          </a:prstGeom>
        </p:spPr>
        <p:txBody>
          <a:bodyPr lIns="0" tIns="0" rIns="0" bIns="0"/>
          <a:lstStyle>
            <a:lvl1pPr marL="0" indent="0">
              <a:spcBef>
                <a:spcPts val="0"/>
              </a:spcBef>
              <a:spcAft>
                <a:spcPts val="700"/>
              </a:spcAft>
              <a:buNone/>
              <a:defRPr sz="950" b="0" i="0">
                <a:solidFill>
                  <a:srgbClr val="403F41"/>
                </a:solidFill>
                <a:latin typeface="Source Sans Pro Light" panose="020B0403030403020204" pitchFamily="34" charset="77"/>
              </a:defRPr>
            </a:lvl1pPr>
            <a:lvl2pPr marL="457200" indent="0">
              <a:buNone/>
              <a:defRPr sz="950" b="0" i="0">
                <a:solidFill>
                  <a:srgbClr val="403F41"/>
                </a:solidFill>
                <a:latin typeface="Source Sans Pro Light" panose="020B0403030403020204" pitchFamily="34" charset="77"/>
              </a:defRPr>
            </a:lvl2pPr>
            <a:lvl3pPr marL="914400" indent="0">
              <a:buNone/>
              <a:defRPr sz="950" b="0" i="0">
                <a:solidFill>
                  <a:srgbClr val="403F41"/>
                </a:solidFill>
                <a:latin typeface="Source Sans Pro Light" panose="020B0403030403020204" pitchFamily="34" charset="77"/>
              </a:defRPr>
            </a:lvl3pPr>
            <a:lvl4pPr marL="1371600" indent="0">
              <a:buNone/>
              <a:defRPr sz="950" b="0" i="0">
                <a:solidFill>
                  <a:srgbClr val="403F41"/>
                </a:solidFill>
                <a:latin typeface="Source Sans Pro Light" panose="020B0403030403020204" pitchFamily="34" charset="77"/>
              </a:defRPr>
            </a:lvl4pPr>
            <a:lvl5pPr marL="1828800" indent="0">
              <a:buNone/>
              <a:defRPr sz="950" b="0" i="0">
                <a:solidFill>
                  <a:srgbClr val="403F41"/>
                </a:solidFill>
                <a:latin typeface="Source Sans Pro Light" panose="020B0403030403020204" pitchFamily="34" charset="77"/>
              </a:defRPr>
            </a:lvl5pPr>
          </a:lstStyle>
          <a:p>
            <a:pPr lvl="0"/>
            <a:r>
              <a:rPr lang="en-US" dirty="0"/>
              <a:t>[Body]</a:t>
            </a:r>
          </a:p>
        </p:txBody>
      </p:sp>
      <p:sp>
        <p:nvSpPr>
          <p:cNvPr id="7" name="Text Placeholder 9">
            <a:extLst>
              <a:ext uri="{FF2B5EF4-FFF2-40B4-BE49-F238E27FC236}">
                <a16:creationId xmlns:a16="http://schemas.microsoft.com/office/drawing/2014/main" id="{AD71C613-75E8-FC46-B8E5-A52F0B57A9F6}"/>
              </a:ext>
            </a:extLst>
          </p:cNvPr>
          <p:cNvSpPr>
            <a:spLocks noGrp="1"/>
          </p:cNvSpPr>
          <p:nvPr>
            <p:ph type="body" sz="quarter" idx="13" hasCustomPrompt="1"/>
          </p:nvPr>
        </p:nvSpPr>
        <p:spPr>
          <a:xfrm>
            <a:off x="457200" y="1861051"/>
            <a:ext cx="6179270" cy="297687"/>
          </a:xfrm>
          <a:prstGeom prst="rect">
            <a:avLst/>
          </a:prstGeom>
        </p:spPr>
        <p:txBody>
          <a:bodyPr lIns="0" tIns="0" rIns="0" bIns="0"/>
          <a:lstStyle>
            <a:lvl1pPr marL="0" indent="0">
              <a:buNone/>
              <a:defRPr sz="1600" b="0" i="0">
                <a:solidFill>
                  <a:srgbClr val="403F41"/>
                </a:solidFill>
                <a:latin typeface="Source Sans Pro Light" panose="020B0403030403020204" pitchFamily="34" charset="77"/>
              </a:defRPr>
            </a:lvl1pPr>
            <a:lvl2pPr marL="457200" indent="0">
              <a:buNone/>
              <a:defRPr b="0" i="0">
                <a:solidFill>
                  <a:srgbClr val="403F41"/>
                </a:solidFill>
                <a:latin typeface="Source Sans Pro Light" panose="020B0403030403020204" pitchFamily="34" charset="77"/>
              </a:defRPr>
            </a:lvl2pPr>
            <a:lvl3pPr marL="914400" indent="0">
              <a:buNone/>
              <a:defRPr b="0" i="0">
                <a:solidFill>
                  <a:srgbClr val="403F41"/>
                </a:solidFill>
                <a:latin typeface="Source Sans Pro Light" panose="020B0403030403020204" pitchFamily="34" charset="77"/>
              </a:defRPr>
            </a:lvl3pPr>
            <a:lvl4pPr marL="1371600" indent="0">
              <a:buNone/>
              <a:defRPr b="0" i="0">
                <a:solidFill>
                  <a:srgbClr val="403F41"/>
                </a:solidFill>
                <a:latin typeface="Source Sans Pro Light" panose="020B0403030403020204" pitchFamily="34" charset="77"/>
              </a:defRPr>
            </a:lvl4pPr>
            <a:lvl5pPr marL="1828800" indent="0">
              <a:buNone/>
              <a:defRPr b="0" i="0">
                <a:solidFill>
                  <a:srgbClr val="403F41"/>
                </a:solidFill>
                <a:latin typeface="Source Sans Pro Light" panose="020B0403030403020204" pitchFamily="34" charset="77"/>
              </a:defRPr>
            </a:lvl5pPr>
          </a:lstStyle>
          <a:p>
            <a:pPr lvl="0"/>
            <a:r>
              <a:rPr lang="en-US" dirty="0"/>
              <a:t>[Subhead]</a:t>
            </a:r>
          </a:p>
        </p:txBody>
      </p:sp>
    </p:spTree>
    <p:extLst>
      <p:ext uri="{BB962C8B-B14F-4D97-AF65-F5344CB8AC3E}">
        <p14:creationId xmlns:p14="http://schemas.microsoft.com/office/powerpoint/2010/main" val="1644700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Your sponsorship saves lives. [Editab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532E213-177D-6648-89A5-8C10F38D2206}"/>
              </a:ext>
            </a:extLst>
          </p:cNvPr>
          <p:cNvSpPr>
            <a:spLocks noGrp="1"/>
          </p:cNvSpPr>
          <p:nvPr>
            <p:ph type="pic" sz="quarter" idx="10"/>
          </p:nvPr>
        </p:nvSpPr>
        <p:spPr>
          <a:xfrm>
            <a:off x="2168106" y="1685026"/>
            <a:ext cx="3496094" cy="2688336"/>
          </a:xfrm>
          <a:prstGeom prst="rect">
            <a:avLst/>
          </a:prstGeom>
        </p:spPr>
        <p:txBody>
          <a:bodyPr/>
          <a:lstStyle/>
          <a:p>
            <a:endParaRPr lang="en-US"/>
          </a:p>
        </p:txBody>
      </p:sp>
    </p:spTree>
    <p:extLst>
      <p:ext uri="{BB962C8B-B14F-4D97-AF65-F5344CB8AC3E}">
        <p14:creationId xmlns:p14="http://schemas.microsoft.com/office/powerpoint/2010/main" val="1585924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hat is Relay For Life? [Editabl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EC731EB-FC5F-AE44-AAB2-1058CE6D3C4B}"/>
              </a:ext>
            </a:extLst>
          </p:cNvPr>
          <p:cNvSpPr>
            <a:spLocks noGrp="1"/>
          </p:cNvSpPr>
          <p:nvPr>
            <p:ph type="body" sz="quarter" idx="11" hasCustomPrompt="1"/>
          </p:nvPr>
        </p:nvSpPr>
        <p:spPr>
          <a:xfrm>
            <a:off x="457200" y="1299411"/>
            <a:ext cx="3886200" cy="1989388"/>
          </a:xfrm>
          <a:prstGeom prst="rect">
            <a:avLst/>
          </a:prstGeom>
        </p:spPr>
        <p:txBody>
          <a:bodyPr lIns="0" tIns="0" rIns="0" bIns="0"/>
          <a:lstStyle>
            <a:lvl1pPr marL="0" indent="0">
              <a:spcBef>
                <a:spcPts val="0"/>
              </a:spcBef>
              <a:spcAft>
                <a:spcPts val="700"/>
              </a:spcAft>
              <a:buNone/>
              <a:defRPr sz="950" b="0" i="0">
                <a:solidFill>
                  <a:srgbClr val="403F41"/>
                </a:solidFill>
                <a:latin typeface="Source Sans Pro Light" panose="020B0403030403020204" pitchFamily="34" charset="77"/>
              </a:defRPr>
            </a:lvl1pPr>
            <a:lvl2pPr marL="457200" indent="0">
              <a:buNone/>
              <a:defRPr sz="950" b="0" i="0">
                <a:solidFill>
                  <a:srgbClr val="403F41"/>
                </a:solidFill>
                <a:latin typeface="Source Sans Pro Light" panose="020B0403030403020204" pitchFamily="34" charset="77"/>
              </a:defRPr>
            </a:lvl2pPr>
            <a:lvl3pPr marL="914400" indent="0">
              <a:buNone/>
              <a:defRPr sz="950" b="0" i="0">
                <a:solidFill>
                  <a:srgbClr val="403F41"/>
                </a:solidFill>
                <a:latin typeface="Source Sans Pro Light" panose="020B0403030403020204" pitchFamily="34" charset="77"/>
              </a:defRPr>
            </a:lvl3pPr>
            <a:lvl4pPr marL="1371600" indent="0">
              <a:buNone/>
              <a:defRPr sz="950" b="0" i="0">
                <a:solidFill>
                  <a:srgbClr val="403F41"/>
                </a:solidFill>
                <a:latin typeface="Source Sans Pro Light" panose="020B0403030403020204" pitchFamily="34" charset="77"/>
              </a:defRPr>
            </a:lvl4pPr>
            <a:lvl5pPr marL="1828800" indent="0">
              <a:buNone/>
              <a:defRPr sz="950" b="0" i="0">
                <a:solidFill>
                  <a:srgbClr val="403F41"/>
                </a:solidFill>
                <a:latin typeface="Source Sans Pro Light" panose="020B0403030403020204" pitchFamily="34" charset="77"/>
              </a:defRPr>
            </a:lvl5pPr>
          </a:lstStyle>
          <a:p>
            <a:pPr lvl="0"/>
            <a:r>
              <a:rPr lang="en-US" dirty="0"/>
              <a:t>[Body]</a:t>
            </a:r>
          </a:p>
        </p:txBody>
      </p:sp>
      <p:sp>
        <p:nvSpPr>
          <p:cNvPr id="7" name="Text Placeholder 5">
            <a:extLst>
              <a:ext uri="{FF2B5EF4-FFF2-40B4-BE49-F238E27FC236}">
                <a16:creationId xmlns:a16="http://schemas.microsoft.com/office/drawing/2014/main" id="{560CB7D4-2D48-CC4E-913B-6A88A4D4ED55}"/>
              </a:ext>
            </a:extLst>
          </p:cNvPr>
          <p:cNvSpPr>
            <a:spLocks noGrp="1"/>
          </p:cNvSpPr>
          <p:nvPr>
            <p:ph type="body" sz="quarter" idx="12" hasCustomPrompt="1"/>
          </p:nvPr>
        </p:nvSpPr>
        <p:spPr>
          <a:xfrm>
            <a:off x="689810" y="3850105"/>
            <a:ext cx="3653589" cy="5502442"/>
          </a:xfrm>
          <a:prstGeom prst="rect">
            <a:avLst/>
          </a:prstGeom>
        </p:spPr>
        <p:txBody>
          <a:bodyPr lIns="0" tIns="0" rIns="0" bIns="0"/>
          <a:lstStyle>
            <a:lvl1pPr marL="0" indent="0">
              <a:spcBef>
                <a:spcPts val="0"/>
              </a:spcBef>
              <a:spcAft>
                <a:spcPts val="700"/>
              </a:spcAft>
              <a:buNone/>
              <a:defRPr sz="950" b="0" i="0">
                <a:solidFill>
                  <a:srgbClr val="403F41"/>
                </a:solidFill>
                <a:latin typeface="Source Sans Pro Light" panose="020B0403030403020204" pitchFamily="34" charset="77"/>
              </a:defRPr>
            </a:lvl1pPr>
            <a:lvl2pPr marL="457200" indent="0">
              <a:buNone/>
              <a:defRPr sz="950" b="0" i="0">
                <a:solidFill>
                  <a:srgbClr val="403F41"/>
                </a:solidFill>
                <a:latin typeface="Source Sans Pro Light" panose="020B0403030403020204" pitchFamily="34" charset="77"/>
              </a:defRPr>
            </a:lvl2pPr>
            <a:lvl3pPr marL="914400" indent="0">
              <a:buNone/>
              <a:defRPr sz="950" b="0" i="0">
                <a:solidFill>
                  <a:srgbClr val="403F41"/>
                </a:solidFill>
                <a:latin typeface="Source Sans Pro Light" panose="020B0403030403020204" pitchFamily="34" charset="77"/>
              </a:defRPr>
            </a:lvl3pPr>
            <a:lvl4pPr marL="1371600" indent="0">
              <a:buNone/>
              <a:defRPr sz="950" b="0" i="0">
                <a:solidFill>
                  <a:srgbClr val="403F41"/>
                </a:solidFill>
                <a:latin typeface="Source Sans Pro Light" panose="020B0403030403020204" pitchFamily="34" charset="77"/>
              </a:defRPr>
            </a:lvl4pPr>
            <a:lvl5pPr marL="1828800" indent="0">
              <a:buNone/>
              <a:defRPr sz="950" b="0" i="0">
                <a:solidFill>
                  <a:srgbClr val="403F41"/>
                </a:solidFill>
                <a:latin typeface="Source Sans Pro Light" panose="020B0403030403020204" pitchFamily="34" charset="77"/>
              </a:defRPr>
            </a:lvl5pPr>
          </a:lstStyle>
          <a:p>
            <a:pPr lvl="0"/>
            <a:r>
              <a:rPr lang="en-US" dirty="0"/>
              <a:t>[Body]</a:t>
            </a:r>
          </a:p>
        </p:txBody>
      </p:sp>
      <p:sp>
        <p:nvSpPr>
          <p:cNvPr id="10" name="Text Placeholder 9">
            <a:extLst>
              <a:ext uri="{FF2B5EF4-FFF2-40B4-BE49-F238E27FC236}">
                <a16:creationId xmlns:a16="http://schemas.microsoft.com/office/drawing/2014/main" id="{818162A4-B0A4-A342-AA4E-BB2886DAFCC9}"/>
              </a:ext>
            </a:extLst>
          </p:cNvPr>
          <p:cNvSpPr>
            <a:spLocks noGrp="1"/>
          </p:cNvSpPr>
          <p:nvPr>
            <p:ph type="body" sz="quarter" idx="13" hasCustomPrompt="1"/>
          </p:nvPr>
        </p:nvSpPr>
        <p:spPr>
          <a:xfrm>
            <a:off x="457200" y="3433177"/>
            <a:ext cx="3886200" cy="272549"/>
          </a:xfrm>
          <a:prstGeom prst="rect">
            <a:avLst/>
          </a:prstGeom>
        </p:spPr>
        <p:txBody>
          <a:bodyPr lIns="0" tIns="0" rIns="0" bIns="0"/>
          <a:lstStyle>
            <a:lvl1pPr marL="0" indent="0">
              <a:buNone/>
              <a:defRPr sz="1600" b="0" i="0">
                <a:solidFill>
                  <a:srgbClr val="403F41"/>
                </a:solidFill>
                <a:latin typeface="Source Sans Pro Light" panose="020B0403030403020204" pitchFamily="34" charset="77"/>
              </a:defRPr>
            </a:lvl1pPr>
            <a:lvl2pPr marL="457200" indent="0">
              <a:buNone/>
              <a:defRPr b="0" i="0">
                <a:solidFill>
                  <a:srgbClr val="403F41"/>
                </a:solidFill>
                <a:latin typeface="Source Sans Pro Light" panose="020B0403030403020204" pitchFamily="34" charset="77"/>
              </a:defRPr>
            </a:lvl2pPr>
            <a:lvl3pPr marL="914400" indent="0">
              <a:buNone/>
              <a:defRPr b="0" i="0">
                <a:solidFill>
                  <a:srgbClr val="403F41"/>
                </a:solidFill>
                <a:latin typeface="Source Sans Pro Light" panose="020B0403030403020204" pitchFamily="34" charset="77"/>
              </a:defRPr>
            </a:lvl3pPr>
            <a:lvl4pPr marL="1371600" indent="0">
              <a:buNone/>
              <a:defRPr b="0" i="0">
                <a:solidFill>
                  <a:srgbClr val="403F41"/>
                </a:solidFill>
                <a:latin typeface="Source Sans Pro Light" panose="020B0403030403020204" pitchFamily="34" charset="77"/>
              </a:defRPr>
            </a:lvl4pPr>
            <a:lvl5pPr marL="1828800" indent="0">
              <a:buNone/>
              <a:defRPr b="0" i="0">
                <a:solidFill>
                  <a:srgbClr val="403F41"/>
                </a:solidFill>
                <a:latin typeface="Source Sans Pro Light" panose="020B0403030403020204" pitchFamily="34" charset="77"/>
              </a:defRPr>
            </a:lvl5pPr>
          </a:lstStyle>
          <a:p>
            <a:pPr lvl="0"/>
            <a:r>
              <a:rPr lang="en-US" dirty="0"/>
              <a:t>[Subhead]</a:t>
            </a:r>
          </a:p>
        </p:txBody>
      </p:sp>
      <p:sp>
        <p:nvSpPr>
          <p:cNvPr id="8" name="Text Placeholder 9">
            <a:extLst>
              <a:ext uri="{FF2B5EF4-FFF2-40B4-BE49-F238E27FC236}">
                <a16:creationId xmlns:a16="http://schemas.microsoft.com/office/drawing/2014/main" id="{271DE914-B1BD-D14F-A5D8-6D1EF95A6E9B}"/>
              </a:ext>
            </a:extLst>
          </p:cNvPr>
          <p:cNvSpPr>
            <a:spLocks noGrp="1"/>
          </p:cNvSpPr>
          <p:nvPr>
            <p:ph type="body" sz="quarter" idx="14" hasCustomPrompt="1"/>
          </p:nvPr>
        </p:nvSpPr>
        <p:spPr>
          <a:xfrm>
            <a:off x="457200" y="658368"/>
            <a:ext cx="3886200" cy="529223"/>
          </a:xfrm>
          <a:prstGeom prst="rect">
            <a:avLst/>
          </a:prstGeom>
        </p:spPr>
        <p:txBody>
          <a:bodyPr lIns="0" tIns="0" rIns="0" bIns="0"/>
          <a:lstStyle>
            <a:lvl1pPr marL="0" indent="0">
              <a:buNone/>
              <a:defRPr sz="2800" b="0" i="0" baseline="0">
                <a:solidFill>
                  <a:srgbClr val="532D8E"/>
                </a:solidFill>
                <a:latin typeface="Source Sans Pro Light" panose="020B0403030403020204" pitchFamily="34" charset="77"/>
              </a:defRPr>
            </a:lvl1pPr>
            <a:lvl2pPr marL="457200" indent="0">
              <a:buNone/>
              <a:defRPr b="0" i="0">
                <a:solidFill>
                  <a:srgbClr val="403F41"/>
                </a:solidFill>
                <a:latin typeface="Source Sans Pro Light" panose="020B0403030403020204" pitchFamily="34" charset="77"/>
              </a:defRPr>
            </a:lvl2pPr>
            <a:lvl3pPr marL="914400" indent="0">
              <a:buNone/>
              <a:defRPr b="0" i="0">
                <a:solidFill>
                  <a:srgbClr val="403F41"/>
                </a:solidFill>
                <a:latin typeface="Source Sans Pro Light" panose="020B0403030403020204" pitchFamily="34" charset="77"/>
              </a:defRPr>
            </a:lvl3pPr>
            <a:lvl4pPr marL="1371600" indent="0">
              <a:buNone/>
              <a:defRPr b="0" i="0">
                <a:solidFill>
                  <a:srgbClr val="403F41"/>
                </a:solidFill>
                <a:latin typeface="Source Sans Pro Light" panose="020B0403030403020204" pitchFamily="34" charset="77"/>
              </a:defRPr>
            </a:lvl4pPr>
            <a:lvl5pPr marL="1828800" indent="0">
              <a:buNone/>
              <a:defRPr b="0" i="0">
                <a:solidFill>
                  <a:srgbClr val="403F41"/>
                </a:solidFill>
                <a:latin typeface="Source Sans Pro Light" panose="020B0403030403020204" pitchFamily="34" charset="77"/>
              </a:defRPr>
            </a:lvl5pPr>
          </a:lstStyle>
          <a:p>
            <a:pPr lvl="0"/>
            <a:r>
              <a:rPr lang="en-US" dirty="0"/>
              <a:t>[Title]</a:t>
            </a:r>
          </a:p>
        </p:txBody>
      </p:sp>
    </p:spTree>
    <p:extLst>
      <p:ext uri="{BB962C8B-B14F-4D97-AF65-F5344CB8AC3E}">
        <p14:creationId xmlns:p14="http://schemas.microsoft.com/office/powerpoint/2010/main" val="3734440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hat is Relay For Life? [Editabl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9234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hat is Relay For Life? [Editab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0405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4509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28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49E9E7-35B9-9F48-8B76-4CE9C386038B}"/>
              </a:ext>
            </a:extLst>
          </p:cNvPr>
          <p:cNvSpPr txBox="1"/>
          <p:nvPr userDrawn="1"/>
        </p:nvSpPr>
        <p:spPr>
          <a:xfrm>
            <a:off x="455438" y="379904"/>
            <a:ext cx="5435867" cy="1035622"/>
          </a:xfrm>
          <a:prstGeom prst="rect">
            <a:avLst/>
          </a:prstGeom>
          <a:noFill/>
        </p:spPr>
        <p:txBody>
          <a:bodyPr wrap="square" rtlCol="0" anchor="ctr" anchorCtr="0">
            <a:noAutofit/>
          </a:bodyPr>
          <a:lstStyle/>
          <a:p>
            <a:pPr defTabSz="457200"/>
            <a:r>
              <a:rPr lang="en-US" sz="3650" b="0" i="0" dirty="0">
                <a:solidFill>
                  <a:srgbClr val="472C77"/>
                </a:solidFill>
                <a:latin typeface="Source Sans Pro Light" panose="020B0403030403020204" pitchFamily="34" charset="77"/>
              </a:rPr>
              <a:t>Bronze Sponsor</a:t>
            </a:r>
          </a:p>
        </p:txBody>
      </p:sp>
      <p:sp>
        <p:nvSpPr>
          <p:cNvPr id="5" name="TextBox 4">
            <a:extLst>
              <a:ext uri="{FF2B5EF4-FFF2-40B4-BE49-F238E27FC236}">
                <a16:creationId xmlns:a16="http://schemas.microsoft.com/office/drawing/2014/main" id="{22D2AE9A-3FE7-8C43-98C0-19A363407DBB}"/>
              </a:ext>
            </a:extLst>
          </p:cNvPr>
          <p:cNvSpPr txBox="1"/>
          <p:nvPr userDrawn="1"/>
        </p:nvSpPr>
        <p:spPr>
          <a:xfrm>
            <a:off x="455438" y="4718822"/>
            <a:ext cx="5435867" cy="1035622"/>
          </a:xfrm>
          <a:prstGeom prst="rect">
            <a:avLst/>
          </a:prstGeom>
          <a:noFill/>
        </p:spPr>
        <p:txBody>
          <a:bodyPr wrap="square" rtlCol="0" anchor="ctr" anchorCtr="0">
            <a:noAutofit/>
          </a:bodyPr>
          <a:lstStyle/>
          <a:p>
            <a:pPr defTabSz="457200"/>
            <a:r>
              <a:rPr lang="en-US" sz="3650" b="0" i="0" dirty="0">
                <a:solidFill>
                  <a:srgbClr val="472C77"/>
                </a:solidFill>
                <a:latin typeface="Source Sans Pro Light" panose="020B0403030403020204" pitchFamily="34" charset="77"/>
              </a:rPr>
              <a:t>Signature Sponsor</a:t>
            </a:r>
          </a:p>
        </p:txBody>
      </p:sp>
    </p:spTree>
    <p:extLst>
      <p:ext uri="{BB962C8B-B14F-4D97-AF65-F5344CB8AC3E}">
        <p14:creationId xmlns:p14="http://schemas.microsoft.com/office/powerpoint/2010/main" val="234153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85118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izable - 2 levels per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C1D69F-2E03-BC4D-95CB-C3349320BE21}"/>
              </a:ext>
            </a:extLst>
          </p:cNvPr>
          <p:cNvPicPr>
            <a:picLocks noChangeAspect="1"/>
          </p:cNvPicPr>
          <p:nvPr userDrawn="1"/>
        </p:nvPicPr>
        <p:blipFill>
          <a:blip r:embed="rId2"/>
          <a:srcRect/>
          <a:stretch/>
        </p:blipFill>
        <p:spPr>
          <a:xfrm>
            <a:off x="464591" y="9144000"/>
            <a:ext cx="867572" cy="522515"/>
          </a:xfrm>
          <a:prstGeom prst="rect">
            <a:avLst/>
          </a:prstGeom>
        </p:spPr>
      </p:pic>
    </p:spTree>
    <p:extLst>
      <p:ext uri="{BB962C8B-B14F-4D97-AF65-F5344CB8AC3E}">
        <p14:creationId xmlns:p14="http://schemas.microsoft.com/office/powerpoint/2010/main" val="681235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5346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inal Page [Static]">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BD7EF97-14F1-E646-96A9-266AB69F3116}"/>
              </a:ext>
            </a:extLst>
          </p:cNvPr>
          <p:cNvSpPr txBox="1">
            <a:spLocks/>
          </p:cNvSpPr>
          <p:nvPr userDrawn="1"/>
        </p:nvSpPr>
        <p:spPr>
          <a:xfrm>
            <a:off x="4710413" y="5476507"/>
            <a:ext cx="2620285" cy="521338"/>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kern="1200" cap="none" baseline="0">
                <a:solidFill>
                  <a:srgbClr val="532D8E"/>
                </a:solidFill>
                <a:latin typeface="Source Sans Pro Light" panose="020B04030304030202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600"/>
              </a:lnSpc>
              <a:spcBef>
                <a:spcPts val="1000"/>
              </a:spcBef>
              <a:spcAft>
                <a:spcPts val="0"/>
              </a:spcAft>
              <a:buClrTx/>
              <a:buSzTx/>
              <a:buFont typeface="Arial" panose="020B0604020202020204" pitchFamily="34" charset="0"/>
              <a:buNone/>
              <a:tabLst/>
              <a:defRPr/>
            </a:pPr>
            <a:r>
              <a:rPr lang="en-US" sz="1100" dirty="0">
                <a:solidFill>
                  <a:srgbClr val="403F41"/>
                </a:solidFill>
                <a:effectLst/>
                <a:latin typeface="Source Sans Pro Light" panose="020B0403030403020204" pitchFamily="34" charset="77"/>
              </a:rPr>
              <a:t>JOIN US! TOGETHER, WE’LL LEAD THE FIGHT IN OUR COMMUNITY AGAINST CANCER.</a:t>
            </a:r>
          </a:p>
          <a:p>
            <a:pPr>
              <a:lnSpc>
                <a:spcPts val="1600"/>
              </a:lnSpc>
            </a:pPr>
            <a:endParaRPr lang="en-US" sz="1100" dirty="0">
              <a:solidFill>
                <a:srgbClr val="403F41"/>
              </a:solidFill>
            </a:endParaRPr>
          </a:p>
        </p:txBody>
      </p:sp>
    </p:spTree>
    <p:extLst>
      <p:ext uri="{BB962C8B-B14F-4D97-AF65-F5344CB8AC3E}">
        <p14:creationId xmlns:p14="http://schemas.microsoft.com/office/powerpoint/2010/main" val="1590035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emf"/><Relationship Id="rId7" Type="http://schemas.openxmlformats.org/officeDocument/2006/relationships/image" Target="../media/image17.png"/><Relationship Id="rId2" Type="http://schemas.openxmlformats.org/officeDocument/2006/relationships/theme" Target="../theme/theme3.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2.emf"/><Relationship Id="rId4" Type="http://schemas.openxmlformats.org/officeDocument/2006/relationships/image" Target="../media/image15.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2.png"/><Relationship Id="rId2" Type="http://schemas.openxmlformats.org/officeDocument/2006/relationships/theme" Target="../theme/theme4.xml"/><Relationship Id="rId1" Type="http://schemas.openxmlformats.org/officeDocument/2006/relationships/slideLayout" Target="../slideLayouts/slideLayout15.xml"/><Relationship Id="rId6" Type="http://schemas.openxmlformats.org/officeDocument/2006/relationships/image" Target="../media/image21.emf"/><Relationship Id="rId5" Type="http://schemas.openxmlformats.org/officeDocument/2006/relationships/image" Target="../media/image20.jpeg"/><Relationship Id="rId4"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7.xml"/><Relationship Id="rId4" Type="http://schemas.openxmlformats.org/officeDocument/2006/relationships/slideLayout" Target="../slideLayouts/slideLayout21.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2.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theme" Target="../theme/theme9.xml"/><Relationship Id="rId1" Type="http://schemas.openxmlformats.org/officeDocument/2006/relationships/slideLayout" Target="../slideLayouts/slideLayout23.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theme" Target="../theme/theme10.xml"/><Relationship Id="rId1" Type="http://schemas.openxmlformats.org/officeDocument/2006/relationships/slideLayout" Target="../slideLayouts/slideLayout24.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69DBCC-321C-BF42-8E95-5586B5379C60}"/>
              </a:ext>
            </a:extLst>
          </p:cNvPr>
          <p:cNvPicPr>
            <a:picLocks noChangeAspect="1"/>
          </p:cNvPicPr>
          <p:nvPr userDrawn="1"/>
        </p:nvPicPr>
        <p:blipFill>
          <a:blip r:embed="rId14"/>
          <a:srcRect/>
          <a:stretch/>
        </p:blipFill>
        <p:spPr>
          <a:xfrm>
            <a:off x="464591" y="8900160"/>
            <a:ext cx="1021456" cy="615195"/>
          </a:xfrm>
          <a:prstGeom prst="rect">
            <a:avLst/>
          </a:prstGeom>
        </p:spPr>
      </p:pic>
      <p:pic>
        <p:nvPicPr>
          <p:cNvPr id="6" name="Picture 5">
            <a:extLst>
              <a:ext uri="{FF2B5EF4-FFF2-40B4-BE49-F238E27FC236}">
                <a16:creationId xmlns:a16="http://schemas.microsoft.com/office/drawing/2014/main" id="{F557C24F-9108-E049-8B6A-9E8E42395F41}"/>
              </a:ext>
            </a:extLst>
          </p:cNvPr>
          <p:cNvPicPr>
            <a:picLocks noChangeAspect="1"/>
          </p:cNvPicPr>
          <p:nvPr userDrawn="1"/>
        </p:nvPicPr>
        <p:blipFill>
          <a:blip r:embed="rId15"/>
          <a:srcRect/>
          <a:stretch/>
        </p:blipFill>
        <p:spPr>
          <a:xfrm>
            <a:off x="411480" y="379902"/>
            <a:ext cx="1127678" cy="1035623"/>
          </a:xfrm>
          <a:prstGeom prst="rect">
            <a:avLst/>
          </a:prstGeom>
        </p:spPr>
      </p:pic>
    </p:spTree>
    <p:extLst>
      <p:ext uri="{BB962C8B-B14F-4D97-AF65-F5344CB8AC3E}">
        <p14:creationId xmlns:p14="http://schemas.microsoft.com/office/powerpoint/2010/main" val="3904553340"/>
      </p:ext>
    </p:extLst>
  </p:cSld>
  <p:clrMap bg1="lt1" tx1="dk1" bg2="lt2" tx2="dk2" accent1="accent1" accent2="accent2" accent3="accent3" accent4="accent4" accent5="accent5" accent6="accent6" hlink="hlink" folHlink="folHlink"/>
  <p:sldLayoutIdLst>
    <p:sldLayoutId id="2147483736" r:id="rId1"/>
    <p:sldLayoutId id="2147483773" r:id="rId2"/>
    <p:sldLayoutId id="2147483774" r:id="rId3"/>
    <p:sldLayoutId id="2147483775" r:id="rId4"/>
    <p:sldLayoutId id="2147483776" r:id="rId5"/>
    <p:sldLayoutId id="2147483779" r:id="rId6"/>
    <p:sldLayoutId id="2147483780" r:id="rId7"/>
    <p:sldLayoutId id="2147483781" r:id="rId8"/>
    <p:sldLayoutId id="2147483782" r:id="rId9"/>
    <p:sldLayoutId id="2147483783" r:id="rId10"/>
    <p:sldLayoutId id="2147483784" r:id="rId11"/>
    <p:sldLayoutId id="2147483777" r:id="rId12"/>
  </p:sldLayoutIdLst>
  <p:hf hdr="0" ftr="0" dt="0"/>
  <p:txStyles>
    <p:titleStyle>
      <a:lvl1pPr algn="l" defTabSz="777240" rtl="0" eaLnBrk="1" latinLnBrk="0" hangingPunct="1">
        <a:lnSpc>
          <a:spcPct val="90000"/>
        </a:lnSpc>
        <a:spcBef>
          <a:spcPct val="0"/>
        </a:spcBef>
        <a:buNone/>
        <a:defRPr sz="3740" kern="1200">
          <a:solidFill>
            <a:schemeClr val="tx1"/>
          </a:solidFill>
          <a:latin typeface="Source Sans Pro" panose="020B0503030403020204" pitchFamily="34" charset="77"/>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Source Sans Pro" panose="020B0503030403020204" pitchFamily="34" charset="77"/>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Source Sans Pro" panose="020B0503030403020204" pitchFamily="34" charset="77"/>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Source Sans Pro" panose="020B0503030403020204" pitchFamily="34" charset="77"/>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ource Sans Pro" panose="020B0503030403020204" pitchFamily="34" charset="77"/>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ource Sans Pro" panose="020B0503030403020204" pitchFamily="34"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4967867"/>
      </p:ext>
    </p:extLst>
  </p:cSld>
  <p:clrMap bg1="lt1" tx1="dk1" bg2="lt2" tx2="dk2" accent1="accent1" accent2="accent2" accent3="accent3" accent4="accent4" accent5="accent5" accent6="accent6" hlink="hlink" folHlink="folHlink"/>
  <p:sldLayoutIdLst>
    <p:sldLayoutId id="214748372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482D680-262A-E542-A862-F0B2CADAABF6}"/>
              </a:ext>
            </a:extLst>
          </p:cNvPr>
          <p:cNvSpPr/>
          <p:nvPr userDrawn="1"/>
        </p:nvSpPr>
        <p:spPr>
          <a:xfrm>
            <a:off x="5668531" y="1679275"/>
            <a:ext cx="1759789" cy="2702944"/>
          </a:xfrm>
          <a:prstGeom prst="rect">
            <a:avLst/>
          </a:prstGeom>
          <a:solidFill>
            <a:srgbClr val="472C77">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BEFFD17-167D-9846-A0AE-C0C5D4069833}"/>
              </a:ext>
            </a:extLst>
          </p:cNvPr>
          <p:cNvSpPr/>
          <p:nvPr userDrawn="1"/>
        </p:nvSpPr>
        <p:spPr>
          <a:xfrm>
            <a:off x="411480" y="4523783"/>
            <a:ext cx="7020715" cy="4805084"/>
          </a:xfrm>
          <a:prstGeom prst="rect">
            <a:avLst/>
          </a:prstGeom>
          <a:solidFill>
            <a:srgbClr val="532D8E">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5B254620-182A-E640-B840-55CD2E1404B1}"/>
              </a:ext>
            </a:extLst>
          </p:cNvPr>
          <p:cNvSpPr/>
          <p:nvPr userDrawn="1"/>
        </p:nvSpPr>
        <p:spPr>
          <a:xfrm>
            <a:off x="5342946" y="5374387"/>
            <a:ext cx="628630" cy="628630"/>
          </a:xfrm>
          <a:prstGeom prst="ellipse">
            <a:avLst/>
          </a:prstGeom>
          <a:solidFill>
            <a:schemeClr val="bg1"/>
          </a:solidFill>
          <a:ln w="47625">
            <a:solidFill>
              <a:srgbClr val="532D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Placeholder 16">
            <a:extLst>
              <a:ext uri="{FF2B5EF4-FFF2-40B4-BE49-F238E27FC236}">
                <a16:creationId xmlns:a16="http://schemas.microsoft.com/office/drawing/2014/main" id="{816480E6-C5CF-A640-A776-78ED95AFEDF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21977" t="63326" r="60573"/>
          <a:stretch/>
        </p:blipFill>
        <p:spPr>
          <a:xfrm>
            <a:off x="5272006" y="5288373"/>
            <a:ext cx="770511" cy="594883"/>
          </a:xfrm>
          <a:prstGeom prst="rect">
            <a:avLst/>
          </a:prstGeom>
        </p:spPr>
      </p:pic>
      <p:sp>
        <p:nvSpPr>
          <p:cNvPr id="53" name="Oval 52">
            <a:extLst>
              <a:ext uri="{FF2B5EF4-FFF2-40B4-BE49-F238E27FC236}">
                <a16:creationId xmlns:a16="http://schemas.microsoft.com/office/drawing/2014/main" id="{61BF66B8-D7FB-6E4A-8120-B2078B7FB447}"/>
              </a:ext>
            </a:extLst>
          </p:cNvPr>
          <p:cNvSpPr/>
          <p:nvPr userDrawn="1"/>
        </p:nvSpPr>
        <p:spPr>
          <a:xfrm>
            <a:off x="1823934" y="7418758"/>
            <a:ext cx="628630" cy="628630"/>
          </a:xfrm>
          <a:prstGeom prst="ellipse">
            <a:avLst/>
          </a:prstGeom>
          <a:solidFill>
            <a:schemeClr val="bg1"/>
          </a:solidFill>
          <a:ln w="47625">
            <a:solidFill>
              <a:srgbClr val="532D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Placeholder 16">
            <a:extLst>
              <a:ext uri="{FF2B5EF4-FFF2-40B4-BE49-F238E27FC236}">
                <a16:creationId xmlns:a16="http://schemas.microsoft.com/office/drawing/2014/main" id="{5D14BB13-F25E-9D41-A3F1-9256A229885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57368" r="85203"/>
          <a:stretch/>
        </p:blipFill>
        <p:spPr>
          <a:xfrm>
            <a:off x="1858837" y="7303783"/>
            <a:ext cx="576134" cy="609775"/>
          </a:xfrm>
          <a:prstGeom prst="rect">
            <a:avLst/>
          </a:prstGeom>
        </p:spPr>
      </p:pic>
      <p:sp>
        <p:nvSpPr>
          <p:cNvPr id="57" name="Oval 56">
            <a:extLst>
              <a:ext uri="{FF2B5EF4-FFF2-40B4-BE49-F238E27FC236}">
                <a16:creationId xmlns:a16="http://schemas.microsoft.com/office/drawing/2014/main" id="{916AA647-CFFE-A749-ABC2-23AF1E412022}"/>
              </a:ext>
            </a:extLst>
          </p:cNvPr>
          <p:cNvSpPr/>
          <p:nvPr userDrawn="1"/>
        </p:nvSpPr>
        <p:spPr>
          <a:xfrm>
            <a:off x="5342946" y="7418758"/>
            <a:ext cx="628630" cy="628630"/>
          </a:xfrm>
          <a:prstGeom prst="ellipse">
            <a:avLst/>
          </a:prstGeom>
          <a:solidFill>
            <a:schemeClr val="bg1"/>
          </a:solidFill>
          <a:ln w="47625">
            <a:solidFill>
              <a:srgbClr val="532D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Placeholder 16">
            <a:extLst>
              <a:ext uri="{FF2B5EF4-FFF2-40B4-BE49-F238E27FC236}">
                <a16:creationId xmlns:a16="http://schemas.microsoft.com/office/drawing/2014/main" id="{BEB299A0-E080-7B40-B0BC-17610461F3CA}"/>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17850" t="-14210" r="60833" b="-2368"/>
          <a:stretch/>
        </p:blipFill>
        <p:spPr>
          <a:xfrm>
            <a:off x="5332183" y="7480347"/>
            <a:ext cx="684663" cy="487131"/>
          </a:xfrm>
          <a:prstGeom prst="rect">
            <a:avLst/>
          </a:prstGeom>
        </p:spPr>
      </p:pic>
      <p:pic>
        <p:nvPicPr>
          <p:cNvPr id="43" name="Picture 42">
            <a:extLst>
              <a:ext uri="{FF2B5EF4-FFF2-40B4-BE49-F238E27FC236}">
                <a16:creationId xmlns:a16="http://schemas.microsoft.com/office/drawing/2014/main" id="{B272FD5D-C42E-2E42-9637-D74C221B72B6}"/>
              </a:ext>
            </a:extLst>
          </p:cNvPr>
          <p:cNvPicPr>
            <a:picLocks noChangeAspect="1"/>
          </p:cNvPicPr>
          <p:nvPr userDrawn="1"/>
        </p:nvPicPr>
        <p:blipFill>
          <a:blip r:embed="rId5"/>
          <a:srcRect/>
          <a:stretch/>
        </p:blipFill>
        <p:spPr>
          <a:xfrm>
            <a:off x="411480" y="379902"/>
            <a:ext cx="1127678" cy="1035623"/>
          </a:xfrm>
          <a:prstGeom prst="rect">
            <a:avLst/>
          </a:prstGeom>
        </p:spPr>
      </p:pic>
      <p:sp>
        <p:nvSpPr>
          <p:cNvPr id="30" name="TextBox 29">
            <a:extLst>
              <a:ext uri="{FF2B5EF4-FFF2-40B4-BE49-F238E27FC236}">
                <a16:creationId xmlns:a16="http://schemas.microsoft.com/office/drawing/2014/main" id="{D436A28D-DFE5-5F48-AC24-BD127CFE86A9}"/>
              </a:ext>
            </a:extLst>
          </p:cNvPr>
          <p:cNvSpPr txBox="1"/>
          <p:nvPr userDrawn="1"/>
        </p:nvSpPr>
        <p:spPr>
          <a:xfrm>
            <a:off x="1701532" y="379904"/>
            <a:ext cx="5435867" cy="1035622"/>
          </a:xfrm>
          <a:prstGeom prst="rect">
            <a:avLst/>
          </a:prstGeom>
          <a:noFill/>
        </p:spPr>
        <p:txBody>
          <a:bodyPr wrap="square" rtlCol="0" anchor="ctr" anchorCtr="0">
            <a:noAutofit/>
          </a:bodyPr>
          <a:lstStyle/>
          <a:p>
            <a:pPr defTabSz="457200"/>
            <a:r>
              <a:rPr lang="en-US" sz="3650" dirty="0">
                <a:solidFill>
                  <a:srgbClr val="472C77"/>
                </a:solidFill>
                <a:latin typeface="Source Sans Pro Light" panose="020B0403030403020204" pitchFamily="34" charset="77"/>
              </a:rPr>
              <a:t>What is Relay For Life?</a:t>
            </a:r>
          </a:p>
        </p:txBody>
      </p:sp>
      <p:sp>
        <p:nvSpPr>
          <p:cNvPr id="47" name="Text Placeholder 2">
            <a:extLst>
              <a:ext uri="{FF2B5EF4-FFF2-40B4-BE49-F238E27FC236}">
                <a16:creationId xmlns:a16="http://schemas.microsoft.com/office/drawing/2014/main" id="{68285E93-EA86-D64D-B292-69914C7BFBE8}"/>
              </a:ext>
            </a:extLst>
          </p:cNvPr>
          <p:cNvSpPr txBox="1">
            <a:spLocks/>
          </p:cNvSpPr>
          <p:nvPr userDrawn="1"/>
        </p:nvSpPr>
        <p:spPr>
          <a:xfrm>
            <a:off x="529554" y="4634857"/>
            <a:ext cx="6824662" cy="403517"/>
          </a:xfrm>
          <a:prstGeom prst="rect">
            <a:avLst/>
          </a:prstGeom>
        </p:spPr>
        <p:txBody>
          <a:bodyPr/>
          <a:lstStyle>
            <a:lvl1pPr marL="0" indent="0" algn="l"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solidFill>
                  <a:srgbClr val="472C77"/>
                </a:solidFill>
                <a:latin typeface="Source Sans Pro" panose="020B0503030403020204" pitchFamily="34" charset="77"/>
              </a:rPr>
              <a:t>YOUR SPONSORSHIP HELPS SAVE LIVES. </a:t>
            </a:r>
          </a:p>
        </p:txBody>
      </p:sp>
      <p:sp>
        <p:nvSpPr>
          <p:cNvPr id="48" name="Text Placeholder 3">
            <a:extLst>
              <a:ext uri="{FF2B5EF4-FFF2-40B4-BE49-F238E27FC236}">
                <a16:creationId xmlns:a16="http://schemas.microsoft.com/office/drawing/2014/main" id="{253CFD62-F27C-BE46-A7DD-75CB39DAA9FC}"/>
              </a:ext>
            </a:extLst>
          </p:cNvPr>
          <p:cNvSpPr txBox="1">
            <a:spLocks/>
          </p:cNvSpPr>
          <p:nvPr userDrawn="1"/>
        </p:nvSpPr>
        <p:spPr>
          <a:xfrm>
            <a:off x="593352" y="4940683"/>
            <a:ext cx="6544048" cy="523637"/>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kern="1200" cap="none" baseline="0">
                <a:solidFill>
                  <a:srgbClr val="532D8E"/>
                </a:solidFill>
                <a:latin typeface="Source Sans Pro Light" panose="020B04030304030202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400"/>
              </a:lnSpc>
            </a:pPr>
            <a:r>
              <a:rPr lang="en-US" sz="1100" dirty="0">
                <a:solidFill>
                  <a:srgbClr val="403F41"/>
                </a:solidFill>
              </a:rPr>
              <a:t>When you become a Relay For Life sponsor, your generosity supports the more than 1.8 million people who are expected to be newly diagnosed with cancer this year alone.</a:t>
            </a:r>
          </a:p>
        </p:txBody>
      </p:sp>
      <p:sp>
        <p:nvSpPr>
          <p:cNvPr id="16" name="Text Placeholder 7">
            <a:extLst>
              <a:ext uri="{FF2B5EF4-FFF2-40B4-BE49-F238E27FC236}">
                <a16:creationId xmlns:a16="http://schemas.microsoft.com/office/drawing/2014/main" id="{9FD8AF6C-33AE-8F43-B15E-6D89DB41DB9B}"/>
              </a:ext>
            </a:extLst>
          </p:cNvPr>
          <p:cNvSpPr txBox="1">
            <a:spLocks/>
          </p:cNvSpPr>
          <p:nvPr userDrawn="1"/>
        </p:nvSpPr>
        <p:spPr>
          <a:xfrm>
            <a:off x="407609" y="6037678"/>
            <a:ext cx="3478590" cy="600164"/>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50" b="1" i="0" u="none" strike="noStrike" kern="1200" dirty="0">
                <a:solidFill>
                  <a:srgbClr val="472C77"/>
                </a:solidFill>
                <a:effectLst/>
                <a:latin typeface="Source Sans Pro" panose="020B0503030403020204" pitchFamily="34" charset="77"/>
                <a:ea typeface="+mn-ea"/>
                <a:cs typeface="+mn-cs"/>
              </a:rPr>
              <a:t>ANSWERS AND SUPPORT</a:t>
            </a:r>
            <a:br>
              <a:rPr lang="en-US" sz="1100" b="0" i="0" u="none" strike="noStrike" kern="1200" dirty="0">
                <a:solidFill>
                  <a:srgbClr val="403F41"/>
                </a:solidFill>
                <a:effectLst/>
                <a:latin typeface="Source Sans Pro Light" panose="020B0403030403020204" pitchFamily="34" charset="77"/>
                <a:ea typeface="+mn-ea"/>
                <a:cs typeface="+mn-cs"/>
              </a:rPr>
            </a:br>
            <a:r>
              <a:rPr lang="en-US" sz="1000" b="1" i="0" u="none" strike="noStrike" kern="1200" dirty="0">
                <a:solidFill>
                  <a:srgbClr val="472C77"/>
                </a:solidFill>
                <a:effectLst/>
                <a:latin typeface="Source Sans Pro" panose="020B0503030403020204" pitchFamily="34" charset="77"/>
                <a:ea typeface="+mn-ea"/>
                <a:cs typeface="+mn-cs"/>
              </a:rPr>
              <a:t>NATIONALLY, 1.42 MILLION CALLS – </a:t>
            </a:r>
            <a:r>
              <a:rPr lang="en-US" sz="1000" b="0" i="0" u="none" strike="noStrike" kern="1200" dirty="0">
                <a:solidFill>
                  <a:srgbClr val="403F41"/>
                </a:solidFill>
                <a:effectLst/>
                <a:latin typeface="Source Sans Pro Light" panose="020B0403030403020204" pitchFamily="34" charset="77"/>
                <a:ea typeface="+mn-ea"/>
                <a:cs typeface="+mn-cs"/>
              </a:rPr>
              <a:t>to 1-800-227-2345 </a:t>
            </a:r>
            <a:br>
              <a:rPr lang="en-US" sz="1000" b="0" i="0" u="none" strike="noStrike" kern="1200" dirty="0">
                <a:solidFill>
                  <a:srgbClr val="403F41"/>
                </a:solidFill>
                <a:effectLst/>
                <a:latin typeface="Source Sans Pro Light" panose="020B0403030403020204" pitchFamily="34" charset="77"/>
                <a:ea typeface="+mn-ea"/>
                <a:cs typeface="+mn-cs"/>
              </a:rPr>
            </a:br>
            <a:r>
              <a:rPr lang="en-US" sz="1000" b="0" i="0" u="none" strike="noStrike" kern="1200" dirty="0">
                <a:solidFill>
                  <a:srgbClr val="403F41"/>
                </a:solidFill>
                <a:effectLst/>
                <a:latin typeface="Source Sans Pro Light" panose="020B0403030403020204" pitchFamily="34" charset="77"/>
                <a:ea typeface="+mn-ea"/>
                <a:cs typeface="+mn-cs"/>
              </a:rPr>
              <a:t>and chats at cancer.org – </a:t>
            </a:r>
            <a:r>
              <a:rPr lang="en-US" sz="1000" b="1" i="0" u="none" strike="noStrike" kern="1200" dirty="0">
                <a:solidFill>
                  <a:srgbClr val="472C77"/>
                </a:solidFill>
                <a:effectLst/>
                <a:latin typeface="Source Sans Pro" panose="020B0503030403020204" pitchFamily="34" charset="77"/>
                <a:ea typeface="+mn-ea"/>
                <a:cs typeface="+mn-cs"/>
              </a:rPr>
              <a:t>ANSWERED IN 2019</a:t>
            </a:r>
            <a:r>
              <a:rPr lang="en-US" sz="1000" b="0" i="0" u="none" strike="noStrike" kern="1200" dirty="0">
                <a:solidFill>
                  <a:srgbClr val="403F41"/>
                </a:solidFill>
                <a:effectLst/>
                <a:latin typeface="Source Sans Pro Light" panose="020B0403030403020204" pitchFamily="34" charset="77"/>
                <a:ea typeface="+mn-ea"/>
                <a:cs typeface="+mn-cs"/>
              </a:rPr>
              <a:t> alone</a:t>
            </a:r>
          </a:p>
        </p:txBody>
      </p:sp>
      <p:sp>
        <p:nvSpPr>
          <p:cNvPr id="32" name="Text Placeholder 7">
            <a:extLst>
              <a:ext uri="{FF2B5EF4-FFF2-40B4-BE49-F238E27FC236}">
                <a16:creationId xmlns:a16="http://schemas.microsoft.com/office/drawing/2014/main" id="{2E280EBA-FE53-9444-8F34-30FC1A28F305}"/>
              </a:ext>
            </a:extLst>
          </p:cNvPr>
          <p:cNvSpPr txBox="1">
            <a:spLocks/>
          </p:cNvSpPr>
          <p:nvPr userDrawn="1"/>
        </p:nvSpPr>
        <p:spPr>
          <a:xfrm>
            <a:off x="418184" y="8080995"/>
            <a:ext cx="3468015" cy="600164"/>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50" b="1" i="0" u="none" strike="noStrike" kern="1200" dirty="0">
                <a:solidFill>
                  <a:srgbClr val="472C77"/>
                </a:solidFill>
                <a:effectLst/>
                <a:latin typeface="Source Sans Pro" panose="020B0503030403020204" pitchFamily="34" charset="77"/>
                <a:ea typeface="+mn-ea"/>
                <a:cs typeface="+mn-cs"/>
              </a:rPr>
              <a:t>RIDES TO TREATMENT</a:t>
            </a:r>
            <a:br>
              <a:rPr lang="en-US" sz="1000" b="0" i="0" u="none" strike="noStrike" kern="1200" dirty="0">
                <a:solidFill>
                  <a:srgbClr val="403F41"/>
                </a:solidFill>
                <a:effectLst/>
                <a:latin typeface="Source Sans Pro Light" panose="020B0403030403020204" pitchFamily="34" charset="77"/>
                <a:ea typeface="+mn-ea"/>
                <a:cs typeface="+mn-cs"/>
              </a:rPr>
            </a:br>
            <a:r>
              <a:rPr lang="en-US" sz="1000" b="0" i="0" u="none" strike="noStrike" kern="1200" dirty="0">
                <a:solidFill>
                  <a:srgbClr val="403F41"/>
                </a:solidFill>
                <a:effectLst/>
                <a:latin typeface="Source Sans Pro Light" panose="020B0403030403020204" pitchFamily="34" charset="77"/>
                <a:ea typeface="+mn-ea"/>
                <a:cs typeface="+mn-cs"/>
              </a:rPr>
              <a:t>Approximately </a:t>
            </a:r>
            <a:r>
              <a:rPr lang="en-US" sz="1000" b="1" i="0" u="none" strike="noStrike" kern="1200" dirty="0">
                <a:solidFill>
                  <a:srgbClr val="472C77"/>
                </a:solidFill>
                <a:effectLst/>
                <a:latin typeface="Source Sans Pro" panose="020B0503030403020204" pitchFamily="34" charset="77"/>
                <a:ea typeface="+mn-ea"/>
                <a:cs typeface="+mn-cs"/>
              </a:rPr>
              <a:t>490,000 RIDES TO TREATMENT </a:t>
            </a:r>
            <a:r>
              <a:rPr lang="en-US" sz="1000" b="0" i="0" u="none" strike="noStrike" kern="1200" dirty="0">
                <a:solidFill>
                  <a:srgbClr val="403F41"/>
                </a:solidFill>
                <a:effectLst/>
                <a:latin typeface="Source Sans Pro Light" panose="020B0403030403020204" pitchFamily="34" charset="77"/>
                <a:ea typeface="+mn-ea"/>
                <a:cs typeface="+mn-cs"/>
              </a:rPr>
              <a:t>provided to </a:t>
            </a:r>
            <a:br>
              <a:rPr lang="en-US" sz="1000" b="0" i="0" u="none" strike="noStrike" kern="1200" dirty="0">
                <a:solidFill>
                  <a:srgbClr val="403F41"/>
                </a:solidFill>
                <a:effectLst/>
                <a:latin typeface="Source Sans Pro Light" panose="020B0403030403020204" pitchFamily="34" charset="77"/>
                <a:ea typeface="+mn-ea"/>
                <a:cs typeface="+mn-cs"/>
              </a:rPr>
            </a:br>
            <a:r>
              <a:rPr lang="en-US" sz="1000" b="0" i="0" u="none" strike="noStrike" kern="1200" dirty="0">
                <a:solidFill>
                  <a:srgbClr val="403F41"/>
                </a:solidFill>
                <a:effectLst/>
                <a:latin typeface="Source Sans Pro Light" panose="020B0403030403020204" pitchFamily="34" charset="77"/>
                <a:ea typeface="+mn-ea"/>
                <a:cs typeface="+mn-cs"/>
              </a:rPr>
              <a:t>cancer patients in the US </a:t>
            </a:r>
            <a:r>
              <a:rPr lang="en-US" sz="1000" b="1" i="0" u="none" strike="noStrike" kern="1200" dirty="0">
                <a:solidFill>
                  <a:srgbClr val="472C77"/>
                </a:solidFill>
                <a:effectLst/>
                <a:latin typeface="Source Sans Pro" panose="020B0503030403020204" pitchFamily="34" charset="77"/>
                <a:ea typeface="+mn-ea"/>
                <a:cs typeface="+mn-cs"/>
              </a:rPr>
              <a:t>IN 2019</a:t>
            </a:r>
            <a:endParaRPr lang="en-US" sz="1000" b="1" i="0" dirty="0">
              <a:solidFill>
                <a:srgbClr val="472C77"/>
              </a:solidFill>
              <a:latin typeface="Source Sans Pro" panose="020B0503030403020204" pitchFamily="34" charset="77"/>
            </a:endParaRPr>
          </a:p>
        </p:txBody>
      </p:sp>
      <p:sp>
        <p:nvSpPr>
          <p:cNvPr id="36" name="Text Placeholder 7">
            <a:extLst>
              <a:ext uri="{FF2B5EF4-FFF2-40B4-BE49-F238E27FC236}">
                <a16:creationId xmlns:a16="http://schemas.microsoft.com/office/drawing/2014/main" id="{ADD1583C-60C4-A549-9B51-9AF9B21C8782}"/>
              </a:ext>
            </a:extLst>
          </p:cNvPr>
          <p:cNvSpPr txBox="1">
            <a:spLocks/>
          </p:cNvSpPr>
          <p:nvPr userDrawn="1"/>
        </p:nvSpPr>
        <p:spPr>
          <a:xfrm>
            <a:off x="3886200" y="6037678"/>
            <a:ext cx="3542123" cy="75405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50" b="1" i="0" u="none" strike="noStrike" kern="1200" dirty="0">
                <a:solidFill>
                  <a:srgbClr val="472C77"/>
                </a:solidFill>
                <a:effectLst/>
                <a:latin typeface="Source Sans Pro" panose="020B0503030403020204" pitchFamily="34" charset="77"/>
                <a:ea typeface="+mn-ea"/>
                <a:cs typeface="+mn-cs"/>
              </a:rPr>
              <a:t>PLACES TO STAY NEAR HOSPITALS</a:t>
            </a:r>
            <a:br>
              <a:rPr lang="en-US" sz="1000" b="0" i="0" u="none" strike="noStrike" kern="1200" dirty="0">
                <a:solidFill>
                  <a:srgbClr val="403F41"/>
                </a:solidFill>
                <a:effectLst/>
                <a:latin typeface="Source Sans Pro Light" panose="020B0403030403020204" pitchFamily="34" charset="77"/>
                <a:ea typeface="+mn-ea"/>
                <a:cs typeface="+mn-cs"/>
              </a:rPr>
            </a:br>
            <a:r>
              <a:rPr lang="en-US" sz="1000" b="1" i="0" u="none" strike="noStrike" kern="1200" dirty="0">
                <a:solidFill>
                  <a:srgbClr val="472C77"/>
                </a:solidFill>
                <a:effectLst/>
                <a:latin typeface="Source Sans Pro" panose="020B0503030403020204" pitchFamily="34" charset="77"/>
                <a:ea typeface="+mn-ea"/>
                <a:cs typeface="+mn-cs"/>
              </a:rPr>
              <a:t>MORE THAN 500,000 FREE NIGHTS OF LODGING </a:t>
            </a:r>
            <a:br>
              <a:rPr lang="en-US" sz="1000" b="1" i="0" u="none" strike="noStrike" kern="1200" dirty="0">
                <a:solidFill>
                  <a:srgbClr val="472C77"/>
                </a:solidFill>
                <a:effectLst/>
                <a:latin typeface="Source Sans Pro" panose="020B0503030403020204" pitchFamily="34" charset="77"/>
                <a:ea typeface="+mn-ea"/>
                <a:cs typeface="+mn-cs"/>
              </a:rPr>
            </a:br>
            <a:r>
              <a:rPr lang="en-US" sz="1000" b="0" i="0" u="none" strike="noStrike" kern="1200" dirty="0">
                <a:solidFill>
                  <a:srgbClr val="403F41"/>
                </a:solidFill>
                <a:effectLst/>
                <a:latin typeface="Source Sans Pro Light" panose="020B0403030403020204" pitchFamily="34" charset="77"/>
                <a:ea typeface="+mn-ea"/>
                <a:cs typeface="+mn-cs"/>
              </a:rPr>
              <a:t>for patients and their caregivers who had to travel </a:t>
            </a:r>
            <a:br>
              <a:rPr lang="en-US" sz="1000" b="0" i="0" u="none" strike="noStrike" kern="1200" dirty="0">
                <a:solidFill>
                  <a:srgbClr val="403F41"/>
                </a:solidFill>
                <a:effectLst/>
                <a:latin typeface="Source Sans Pro Light" panose="020B0403030403020204" pitchFamily="34" charset="77"/>
                <a:ea typeface="+mn-ea"/>
                <a:cs typeface="+mn-cs"/>
              </a:rPr>
            </a:br>
            <a:r>
              <a:rPr lang="en-US" sz="1000" b="0" i="0" u="none" strike="noStrike" kern="1200" dirty="0">
                <a:solidFill>
                  <a:srgbClr val="403F41"/>
                </a:solidFill>
                <a:effectLst/>
                <a:latin typeface="Source Sans Pro Light" panose="020B0403030403020204" pitchFamily="34" charset="77"/>
                <a:ea typeface="+mn-ea"/>
                <a:cs typeface="+mn-cs"/>
              </a:rPr>
              <a:t>for treatment </a:t>
            </a:r>
            <a:r>
              <a:rPr lang="en-US" sz="1000" b="1" i="0" u="none" strike="noStrike" kern="1200" dirty="0">
                <a:solidFill>
                  <a:srgbClr val="472C77"/>
                </a:solidFill>
                <a:effectLst/>
                <a:latin typeface="Source Sans Pro" panose="020B0503030403020204" pitchFamily="34" charset="77"/>
                <a:ea typeface="+mn-ea"/>
                <a:cs typeface="+mn-cs"/>
              </a:rPr>
              <a:t>IN 2019</a:t>
            </a:r>
            <a:endParaRPr lang="en-US" sz="1000" b="1" i="0" dirty="0">
              <a:solidFill>
                <a:srgbClr val="472C77"/>
              </a:solidFill>
              <a:latin typeface="Source Sans Pro" panose="020B0503030403020204" pitchFamily="34" charset="77"/>
            </a:endParaRPr>
          </a:p>
        </p:txBody>
      </p:sp>
      <p:sp>
        <p:nvSpPr>
          <p:cNvPr id="38" name="Text Placeholder 7">
            <a:extLst>
              <a:ext uri="{FF2B5EF4-FFF2-40B4-BE49-F238E27FC236}">
                <a16:creationId xmlns:a16="http://schemas.microsoft.com/office/drawing/2014/main" id="{0A03BA26-A4D9-8246-BC0F-C3EC833401C0}"/>
              </a:ext>
            </a:extLst>
          </p:cNvPr>
          <p:cNvSpPr txBox="1">
            <a:spLocks/>
          </p:cNvSpPr>
          <p:nvPr userDrawn="1"/>
        </p:nvSpPr>
        <p:spPr>
          <a:xfrm>
            <a:off x="3886199" y="8085022"/>
            <a:ext cx="3542124" cy="907941"/>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50" b="1" i="0" u="none" strike="noStrike" kern="1200" dirty="0">
                <a:solidFill>
                  <a:srgbClr val="472C77"/>
                </a:solidFill>
                <a:effectLst/>
                <a:latin typeface="Source Sans Pro" panose="020B0503030403020204" pitchFamily="34" charset="77"/>
                <a:ea typeface="+mn-ea"/>
                <a:cs typeface="+mn-cs"/>
              </a:rPr>
              <a:t>MAKING CANCER A PUBLIC POLICY PRIORITY</a:t>
            </a:r>
            <a:br>
              <a:rPr lang="en-US" sz="1000" b="0" i="0" u="none" strike="noStrike" kern="1200" dirty="0">
                <a:solidFill>
                  <a:srgbClr val="403F41"/>
                </a:solidFill>
                <a:effectLst/>
                <a:latin typeface="Source Sans Pro Light" panose="020B0403030403020204" pitchFamily="34" charset="77"/>
                <a:ea typeface="+mn-ea"/>
                <a:cs typeface="+mn-cs"/>
              </a:rPr>
            </a:br>
            <a:r>
              <a:rPr lang="en-US" sz="1000" b="1" i="0" u="none" strike="noStrike" kern="1200" dirty="0">
                <a:solidFill>
                  <a:srgbClr val="472C77"/>
                </a:solidFill>
                <a:effectLst/>
                <a:latin typeface="Source Sans Pro" panose="020B0503030403020204" pitchFamily="34" charset="77"/>
                <a:ea typeface="+mn-ea"/>
                <a:cs typeface="+mn-cs"/>
              </a:rPr>
              <a:t>WORKING WITH LAWMAKERS TO MAKE THE WORLD </a:t>
            </a:r>
            <a:br>
              <a:rPr lang="en-US" sz="1000" b="1" i="0" u="none" strike="noStrike" kern="1200" dirty="0">
                <a:solidFill>
                  <a:srgbClr val="472C77"/>
                </a:solidFill>
                <a:effectLst/>
                <a:latin typeface="Source Sans Pro" panose="020B0503030403020204" pitchFamily="34" charset="77"/>
                <a:ea typeface="+mn-ea"/>
                <a:cs typeface="+mn-cs"/>
              </a:rPr>
            </a:br>
            <a:r>
              <a:rPr lang="en-US" sz="1000" b="1" i="0" u="none" strike="noStrike" kern="1200" dirty="0">
                <a:solidFill>
                  <a:srgbClr val="472C77"/>
                </a:solidFill>
                <a:effectLst/>
                <a:latin typeface="Source Sans Pro" panose="020B0503030403020204" pitchFamily="34" charset="77"/>
                <a:ea typeface="+mn-ea"/>
                <a:cs typeface="+mn-cs"/>
              </a:rPr>
              <a:t>A HEALTHIER PLACE, </a:t>
            </a:r>
            <a:r>
              <a:rPr lang="en-US" sz="1000" b="0" i="0" u="none" strike="noStrike" kern="1200" dirty="0">
                <a:solidFill>
                  <a:srgbClr val="403F41"/>
                </a:solidFill>
                <a:effectLst/>
                <a:latin typeface="Source Sans Pro Light" panose="020B0403030403020204" pitchFamily="34" charset="77"/>
                <a:ea typeface="+mn-ea"/>
                <a:cs typeface="+mn-cs"/>
              </a:rPr>
              <a:t>through our nonpartisan </a:t>
            </a:r>
            <a:br>
              <a:rPr lang="en-US" sz="1000" b="0" i="0" u="none" strike="noStrike" kern="1200" dirty="0">
                <a:solidFill>
                  <a:srgbClr val="403F41"/>
                </a:solidFill>
                <a:effectLst/>
                <a:latin typeface="Source Sans Pro Light" panose="020B0403030403020204" pitchFamily="34" charset="77"/>
                <a:ea typeface="+mn-ea"/>
                <a:cs typeface="+mn-cs"/>
              </a:rPr>
            </a:br>
            <a:r>
              <a:rPr lang="en-US" sz="1000" b="0" i="0" u="none" strike="noStrike" kern="1200" dirty="0">
                <a:solidFill>
                  <a:srgbClr val="403F41"/>
                </a:solidFill>
                <a:effectLst/>
                <a:latin typeface="Source Sans Pro Light" panose="020B0403030403020204" pitchFamily="34" charset="77"/>
                <a:ea typeface="+mn-ea"/>
                <a:cs typeface="+mn-cs"/>
              </a:rPr>
              <a:t>advocacy affiliate, the American Cancer Society Cancer </a:t>
            </a:r>
            <a:br>
              <a:rPr lang="en-US" sz="1000" b="0" i="0" u="none" strike="noStrike" kern="1200" dirty="0">
                <a:solidFill>
                  <a:srgbClr val="403F41"/>
                </a:solidFill>
                <a:effectLst/>
                <a:latin typeface="Source Sans Pro Light" panose="020B0403030403020204" pitchFamily="34" charset="77"/>
                <a:ea typeface="+mn-ea"/>
                <a:cs typeface="+mn-cs"/>
              </a:rPr>
            </a:br>
            <a:r>
              <a:rPr lang="en-US" sz="1000" b="0" i="0" u="none" strike="noStrike" kern="1200" dirty="0">
                <a:solidFill>
                  <a:srgbClr val="403F41"/>
                </a:solidFill>
                <a:effectLst/>
                <a:latin typeface="Source Sans Pro Light" panose="020B0403030403020204" pitchFamily="34" charset="77"/>
                <a:ea typeface="+mn-ea"/>
                <a:cs typeface="+mn-cs"/>
              </a:rPr>
              <a:t>Action Network</a:t>
            </a:r>
            <a:r>
              <a:rPr lang="en-US" sz="1000" b="0" i="0" u="none" strike="noStrike" kern="1200" baseline="30000" dirty="0">
                <a:solidFill>
                  <a:srgbClr val="403F41"/>
                </a:solidFill>
                <a:effectLst/>
                <a:latin typeface="Source Sans Pro Light" panose="020B0403030403020204" pitchFamily="34" charset="77"/>
                <a:ea typeface="+mn-ea"/>
                <a:cs typeface="+mn-cs"/>
              </a:rPr>
              <a:t>SM</a:t>
            </a:r>
            <a:r>
              <a:rPr lang="en-US" sz="1000" b="0" i="0" u="none" strike="noStrike" kern="1200" dirty="0">
                <a:solidFill>
                  <a:srgbClr val="403F41"/>
                </a:solidFill>
                <a:effectLst/>
                <a:latin typeface="Source Sans Pro Light" panose="020B0403030403020204" pitchFamily="34" charset="77"/>
                <a:ea typeface="+mn-ea"/>
                <a:cs typeface="+mn-cs"/>
              </a:rPr>
              <a:t> (ACS CAN)</a:t>
            </a:r>
            <a:endParaRPr lang="en-US" sz="1000" b="0" i="0" dirty="0">
              <a:solidFill>
                <a:srgbClr val="403F41"/>
              </a:solidFill>
              <a:latin typeface="Source Sans Pro Light" panose="020B0403030403020204" pitchFamily="34" charset="77"/>
            </a:endParaRPr>
          </a:p>
        </p:txBody>
      </p:sp>
      <p:sp>
        <p:nvSpPr>
          <p:cNvPr id="41" name="TextBox 40">
            <a:extLst>
              <a:ext uri="{FF2B5EF4-FFF2-40B4-BE49-F238E27FC236}">
                <a16:creationId xmlns:a16="http://schemas.microsoft.com/office/drawing/2014/main" id="{D740DAB2-3B89-9B49-82BF-A4080B36FC9C}"/>
              </a:ext>
            </a:extLst>
          </p:cNvPr>
          <p:cNvSpPr txBox="1"/>
          <p:nvPr userDrawn="1"/>
        </p:nvSpPr>
        <p:spPr>
          <a:xfrm>
            <a:off x="5845629" y="9537191"/>
            <a:ext cx="1360714" cy="228600"/>
          </a:xfrm>
          <a:prstGeom prst="rect">
            <a:avLst/>
          </a:prstGeom>
          <a:noFill/>
        </p:spPr>
        <p:txBody>
          <a:bodyPr wrap="square" lIns="0" tIns="0" rIns="0" bIns="0" rtlCol="0" anchor="ctr" anchorCtr="0">
            <a:noAutofit/>
          </a:bodyPr>
          <a:lstStyle/>
          <a:p>
            <a:pPr algn="r"/>
            <a:r>
              <a:rPr lang="en-US" sz="900" b="1" i="0" dirty="0">
                <a:solidFill>
                  <a:srgbClr val="403F41"/>
                </a:solidFill>
                <a:latin typeface="Source Sans Pro" panose="020B0503030403020204" pitchFamily="34" charset="77"/>
              </a:rPr>
              <a:t>Relay For Life  </a:t>
            </a:r>
            <a:r>
              <a:rPr lang="en-US" sz="900" b="0" i="0" dirty="0">
                <a:solidFill>
                  <a:srgbClr val="403F41"/>
                </a:solidFill>
                <a:latin typeface="Source Sans Pro Light" panose="020B0403030403020204" pitchFamily="34" charset="77"/>
              </a:rPr>
              <a:t>|</a:t>
            </a:r>
          </a:p>
        </p:txBody>
      </p:sp>
      <p:sp>
        <p:nvSpPr>
          <p:cNvPr id="42" name="Text Placeholder 21">
            <a:extLst>
              <a:ext uri="{FF2B5EF4-FFF2-40B4-BE49-F238E27FC236}">
                <a16:creationId xmlns:a16="http://schemas.microsoft.com/office/drawing/2014/main" id="{BB1F1464-470E-CD4E-96B2-8A0759DF5866}"/>
              </a:ext>
            </a:extLst>
          </p:cNvPr>
          <p:cNvSpPr txBox="1">
            <a:spLocks/>
          </p:cNvSpPr>
          <p:nvPr userDrawn="1"/>
        </p:nvSpPr>
        <p:spPr>
          <a:xfrm>
            <a:off x="7195454" y="9537192"/>
            <a:ext cx="326345" cy="228600"/>
          </a:xfrm>
          <a:prstGeom prst="rect">
            <a:avLst/>
          </a:prstGeom>
        </p:spPr>
        <p:txBody>
          <a:bodyPr lIns="91440" tIns="0" rIns="0" bIns="0" anchor="ctr" anchorCtr="0"/>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rgbClr val="403F41"/>
                </a:solidFill>
                <a:latin typeface="Source Sans Pro Light" panose="020B04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E940459-83C4-AA41-A38D-C2FF17BDCC34}" type="slidenum">
              <a:rPr lang="en-US" smtClean="0"/>
              <a:t>‹#›</a:t>
            </a:fld>
            <a:endParaRPr lang="en-US" dirty="0"/>
          </a:p>
        </p:txBody>
      </p:sp>
      <p:sp>
        <p:nvSpPr>
          <p:cNvPr id="45" name="Oval 44">
            <a:extLst>
              <a:ext uri="{FF2B5EF4-FFF2-40B4-BE49-F238E27FC236}">
                <a16:creationId xmlns:a16="http://schemas.microsoft.com/office/drawing/2014/main" id="{66DCEB9B-368B-9547-803B-C7ADDAC816EE}"/>
              </a:ext>
            </a:extLst>
          </p:cNvPr>
          <p:cNvSpPr/>
          <p:nvPr userDrawn="1"/>
        </p:nvSpPr>
        <p:spPr>
          <a:xfrm>
            <a:off x="1823934" y="5374387"/>
            <a:ext cx="628630" cy="628630"/>
          </a:xfrm>
          <a:prstGeom prst="ellipse">
            <a:avLst/>
          </a:prstGeom>
          <a:solidFill>
            <a:schemeClr val="bg1"/>
          </a:solidFill>
          <a:ln w="47625">
            <a:solidFill>
              <a:srgbClr val="532D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Placeholder 16">
            <a:extLst>
              <a:ext uri="{FF2B5EF4-FFF2-40B4-BE49-F238E27FC236}">
                <a16:creationId xmlns:a16="http://schemas.microsoft.com/office/drawing/2014/main" id="{C49E7602-7D3B-B042-BAFA-3606B432937C}"/>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5458" t="-14210" r="84141" b="-2368"/>
          <a:stretch/>
        </p:blipFill>
        <p:spPr>
          <a:xfrm>
            <a:off x="1845117" y="5457418"/>
            <a:ext cx="628629" cy="447263"/>
          </a:xfrm>
          <a:prstGeom prst="rect">
            <a:avLst/>
          </a:prstGeom>
        </p:spPr>
      </p:pic>
      <p:sp>
        <p:nvSpPr>
          <p:cNvPr id="22" name="Rectangle 21">
            <a:extLst>
              <a:ext uri="{FF2B5EF4-FFF2-40B4-BE49-F238E27FC236}">
                <a16:creationId xmlns:a16="http://schemas.microsoft.com/office/drawing/2014/main" id="{5F44FFC7-CF18-D745-A4EE-6F46DF5C072F}"/>
              </a:ext>
            </a:extLst>
          </p:cNvPr>
          <p:cNvSpPr/>
          <p:nvPr userDrawn="1"/>
        </p:nvSpPr>
        <p:spPr>
          <a:xfrm>
            <a:off x="406820" y="1679275"/>
            <a:ext cx="1759789" cy="2702944"/>
          </a:xfrm>
          <a:prstGeom prst="rect">
            <a:avLst/>
          </a:prstGeom>
          <a:solidFill>
            <a:srgbClr val="472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92997BB-AB7B-B44A-B8A0-D8F8F8C79C2E}"/>
              </a:ext>
            </a:extLst>
          </p:cNvPr>
          <p:cNvSpPr txBox="1"/>
          <p:nvPr userDrawn="1"/>
        </p:nvSpPr>
        <p:spPr>
          <a:xfrm>
            <a:off x="406820" y="1880418"/>
            <a:ext cx="1759789" cy="1081002"/>
          </a:xfrm>
          <a:prstGeom prst="rect">
            <a:avLst/>
          </a:prstGeom>
          <a:noFill/>
        </p:spPr>
        <p:txBody>
          <a:bodyPr wrap="square" rtlCol="0">
            <a:spAutoFit/>
          </a:bodyPr>
          <a:lstStyle/>
          <a:p>
            <a:pPr algn="ctr">
              <a:lnSpc>
                <a:spcPts val="1300"/>
              </a:lnSpc>
            </a:pPr>
            <a:r>
              <a:rPr lang="en-US" sz="950" b="1" kern="1200">
                <a:solidFill>
                  <a:schemeClr val="bg1"/>
                </a:solidFill>
                <a:effectLst/>
                <a:latin typeface="Source Sans Pro" panose="020B0503030403020204" pitchFamily="34" charset="77"/>
                <a:ea typeface="+mn-ea"/>
                <a:cs typeface="+mn-cs"/>
              </a:rPr>
              <a:t>The Relay For Life </a:t>
            </a:r>
            <a:br>
              <a:rPr lang="en-US" sz="950" b="1" kern="1200">
                <a:solidFill>
                  <a:schemeClr val="bg1"/>
                </a:solidFill>
                <a:effectLst/>
                <a:latin typeface="Source Sans Pro" panose="020B0503030403020204" pitchFamily="34" charset="77"/>
                <a:ea typeface="+mn-ea"/>
                <a:cs typeface="+mn-cs"/>
              </a:rPr>
            </a:br>
            <a:r>
              <a:rPr lang="en-US" sz="950" b="1" kern="1200">
                <a:solidFill>
                  <a:schemeClr val="bg1"/>
                </a:solidFill>
                <a:effectLst/>
                <a:latin typeface="Source Sans Pro" panose="020B0503030403020204" pitchFamily="34" charset="77"/>
                <a:ea typeface="+mn-ea"/>
                <a:cs typeface="+mn-cs"/>
              </a:rPr>
              <a:t>movement is the </a:t>
            </a:r>
            <a:br>
              <a:rPr lang="en-US" sz="950" b="1" kern="1200">
                <a:solidFill>
                  <a:schemeClr val="bg1"/>
                </a:solidFill>
                <a:effectLst/>
                <a:latin typeface="Source Sans Pro" panose="020B0503030403020204" pitchFamily="34" charset="77"/>
                <a:ea typeface="+mn-ea"/>
                <a:cs typeface="+mn-cs"/>
              </a:rPr>
            </a:br>
            <a:r>
              <a:rPr lang="en-US" sz="950" b="1" kern="1200">
                <a:solidFill>
                  <a:schemeClr val="bg1"/>
                </a:solidFill>
                <a:effectLst/>
                <a:latin typeface="Source Sans Pro" panose="020B0503030403020204" pitchFamily="34" charset="77"/>
                <a:ea typeface="+mn-ea"/>
                <a:cs typeface="+mn-cs"/>
              </a:rPr>
              <a:t>American Cancer Society’s signature fundraiser </a:t>
            </a:r>
            <a:br>
              <a:rPr lang="en-US" sz="950" b="1" kern="1200">
                <a:solidFill>
                  <a:schemeClr val="bg1"/>
                </a:solidFill>
                <a:effectLst/>
                <a:latin typeface="Source Sans Pro" panose="020B0503030403020204" pitchFamily="34" charset="77"/>
                <a:ea typeface="+mn-ea"/>
                <a:cs typeface="+mn-cs"/>
              </a:rPr>
            </a:br>
            <a:r>
              <a:rPr lang="en-US" sz="950" b="1" kern="1200">
                <a:solidFill>
                  <a:schemeClr val="bg1"/>
                </a:solidFill>
                <a:effectLst/>
                <a:latin typeface="Source Sans Pro" panose="020B0503030403020204" pitchFamily="34" charset="77"/>
                <a:ea typeface="+mn-ea"/>
                <a:cs typeface="+mn-cs"/>
              </a:rPr>
              <a:t>dedicated to helping communities attack cancer.</a:t>
            </a:r>
          </a:p>
        </p:txBody>
      </p:sp>
      <p:sp>
        <p:nvSpPr>
          <p:cNvPr id="24" name="TextBox 23">
            <a:extLst>
              <a:ext uri="{FF2B5EF4-FFF2-40B4-BE49-F238E27FC236}">
                <a16:creationId xmlns:a16="http://schemas.microsoft.com/office/drawing/2014/main" id="{B3CA2E60-DA01-424E-9EF5-171B1B9E50B6}"/>
              </a:ext>
            </a:extLst>
          </p:cNvPr>
          <p:cNvSpPr txBox="1"/>
          <p:nvPr userDrawn="1"/>
        </p:nvSpPr>
        <p:spPr>
          <a:xfrm>
            <a:off x="406820" y="3304817"/>
            <a:ext cx="1759789" cy="914289"/>
          </a:xfrm>
          <a:prstGeom prst="rect">
            <a:avLst/>
          </a:prstGeom>
          <a:noFill/>
        </p:spPr>
        <p:txBody>
          <a:bodyPr wrap="square" rtlCol="0">
            <a:spAutoFit/>
          </a:bodyPr>
          <a:lstStyle/>
          <a:p>
            <a:pPr algn="ctr">
              <a:lnSpc>
                <a:spcPts val="1300"/>
              </a:lnSpc>
            </a:pPr>
            <a:r>
              <a:rPr lang="en-US" sz="950" b="1" kern="1200">
                <a:solidFill>
                  <a:schemeClr val="bg1"/>
                </a:solidFill>
                <a:effectLst/>
                <a:latin typeface="Source Sans Pro" panose="020B0503030403020204" pitchFamily="34" charset="77"/>
                <a:ea typeface="+mn-ea"/>
                <a:cs typeface="+mn-cs"/>
              </a:rPr>
              <a:t>We celebrate people</a:t>
            </a:r>
            <a:br>
              <a:rPr lang="en-US" sz="950" b="1" kern="1200">
                <a:solidFill>
                  <a:schemeClr val="bg1"/>
                </a:solidFill>
                <a:effectLst/>
                <a:latin typeface="Source Sans Pro" panose="020B0503030403020204" pitchFamily="34" charset="77"/>
                <a:ea typeface="+mn-ea"/>
                <a:cs typeface="+mn-cs"/>
              </a:rPr>
            </a:br>
            <a:r>
              <a:rPr lang="en-US" sz="950" b="1" kern="1200">
                <a:solidFill>
                  <a:schemeClr val="bg1"/>
                </a:solidFill>
                <a:effectLst/>
                <a:latin typeface="Source Sans Pro" panose="020B0503030403020204" pitchFamily="34" charset="77"/>
                <a:ea typeface="+mn-ea"/>
                <a:cs typeface="+mn-cs"/>
              </a:rPr>
              <a:t>who have battled cancer,</a:t>
            </a:r>
            <a:br>
              <a:rPr lang="en-US" sz="950" b="1" kern="1200">
                <a:solidFill>
                  <a:schemeClr val="bg1"/>
                </a:solidFill>
                <a:effectLst/>
                <a:latin typeface="Source Sans Pro" panose="020B0503030403020204" pitchFamily="34" charset="77"/>
                <a:ea typeface="+mn-ea"/>
                <a:cs typeface="+mn-cs"/>
              </a:rPr>
            </a:br>
            <a:r>
              <a:rPr lang="en-US" sz="950" b="1" kern="1200">
                <a:solidFill>
                  <a:schemeClr val="bg1"/>
                </a:solidFill>
                <a:effectLst/>
                <a:latin typeface="Source Sans Pro" panose="020B0503030403020204" pitchFamily="34" charset="77"/>
                <a:ea typeface="+mn-ea"/>
                <a:cs typeface="+mn-cs"/>
              </a:rPr>
              <a:t>remember loved ones lost,</a:t>
            </a:r>
            <a:br>
              <a:rPr lang="en-US" sz="950" b="1" kern="1200">
                <a:solidFill>
                  <a:schemeClr val="bg1"/>
                </a:solidFill>
                <a:effectLst/>
                <a:latin typeface="Source Sans Pro" panose="020B0503030403020204" pitchFamily="34" charset="77"/>
                <a:ea typeface="+mn-ea"/>
                <a:cs typeface="+mn-cs"/>
              </a:rPr>
            </a:br>
            <a:r>
              <a:rPr lang="en-US" sz="950" b="1" kern="1200">
                <a:solidFill>
                  <a:schemeClr val="bg1"/>
                </a:solidFill>
                <a:effectLst/>
                <a:latin typeface="Source Sans Pro" panose="020B0503030403020204" pitchFamily="34" charset="77"/>
                <a:ea typeface="+mn-ea"/>
                <a:cs typeface="+mn-cs"/>
              </a:rPr>
              <a:t>and take action for </a:t>
            </a:r>
            <a:br>
              <a:rPr lang="en-US" sz="950" b="1" kern="1200">
                <a:solidFill>
                  <a:schemeClr val="bg1"/>
                </a:solidFill>
                <a:effectLst/>
                <a:latin typeface="Source Sans Pro" panose="020B0503030403020204" pitchFamily="34" charset="77"/>
                <a:ea typeface="+mn-ea"/>
                <a:cs typeface="+mn-cs"/>
              </a:rPr>
            </a:br>
            <a:r>
              <a:rPr lang="en-US" sz="950" b="1" kern="1200">
                <a:solidFill>
                  <a:schemeClr val="bg1"/>
                </a:solidFill>
                <a:effectLst/>
                <a:latin typeface="Source Sans Pro" panose="020B0503030403020204" pitchFamily="34" charset="77"/>
                <a:ea typeface="+mn-ea"/>
                <a:cs typeface="+mn-cs"/>
              </a:rPr>
              <a:t>lifesaving change.</a:t>
            </a:r>
          </a:p>
        </p:txBody>
      </p:sp>
      <p:sp>
        <p:nvSpPr>
          <p:cNvPr id="3" name="5-Point Star 2">
            <a:extLst>
              <a:ext uri="{FF2B5EF4-FFF2-40B4-BE49-F238E27FC236}">
                <a16:creationId xmlns:a16="http://schemas.microsoft.com/office/drawing/2014/main" id="{66744808-745F-154C-9A3C-66452806FFE6}"/>
              </a:ext>
            </a:extLst>
          </p:cNvPr>
          <p:cNvSpPr/>
          <p:nvPr userDrawn="1"/>
        </p:nvSpPr>
        <p:spPr>
          <a:xfrm>
            <a:off x="1234819" y="3096219"/>
            <a:ext cx="103791" cy="103791"/>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672164D-8F9E-8B41-9FC0-A657AE46C10E}"/>
              </a:ext>
            </a:extLst>
          </p:cNvPr>
          <p:cNvSpPr txBox="1"/>
          <p:nvPr userDrawn="1"/>
        </p:nvSpPr>
        <p:spPr>
          <a:xfrm>
            <a:off x="5668531" y="2157050"/>
            <a:ext cx="1759789" cy="400110"/>
          </a:xfrm>
          <a:prstGeom prst="rect">
            <a:avLst/>
          </a:prstGeom>
          <a:noFill/>
        </p:spPr>
        <p:txBody>
          <a:bodyPr wrap="square" rtlCol="0">
            <a:spAutoFit/>
          </a:bodyPr>
          <a:lstStyle/>
          <a:p>
            <a:pPr algn="ctr">
              <a:lnSpc>
                <a:spcPts val="1200"/>
              </a:lnSpc>
            </a:pPr>
            <a:r>
              <a:rPr lang="en-US" sz="1100">
                <a:solidFill>
                  <a:srgbClr val="403F41"/>
                </a:solidFill>
                <a:latin typeface="Source Sans Pro" panose="020B0503030403020204" pitchFamily="34" charset="77"/>
              </a:rPr>
              <a:t>More than</a:t>
            </a:r>
          </a:p>
          <a:p>
            <a:pPr algn="ctr">
              <a:lnSpc>
                <a:spcPts val="1200"/>
              </a:lnSpc>
            </a:pPr>
            <a:r>
              <a:rPr lang="en-US" sz="1200" b="1">
                <a:solidFill>
                  <a:srgbClr val="472C77"/>
                </a:solidFill>
                <a:latin typeface="Source Sans Pro" panose="020B0503030403020204" pitchFamily="34" charset="77"/>
              </a:rPr>
              <a:t>3,200 events</a:t>
            </a:r>
          </a:p>
        </p:txBody>
      </p:sp>
      <p:sp>
        <p:nvSpPr>
          <p:cNvPr id="28" name="TextBox 27">
            <a:extLst>
              <a:ext uri="{FF2B5EF4-FFF2-40B4-BE49-F238E27FC236}">
                <a16:creationId xmlns:a16="http://schemas.microsoft.com/office/drawing/2014/main" id="{2398C504-32D5-924B-90BA-DFF2A9770409}"/>
              </a:ext>
            </a:extLst>
          </p:cNvPr>
          <p:cNvSpPr txBox="1"/>
          <p:nvPr userDrawn="1"/>
        </p:nvSpPr>
        <p:spPr>
          <a:xfrm>
            <a:off x="5668531" y="2948130"/>
            <a:ext cx="1759789" cy="400110"/>
          </a:xfrm>
          <a:prstGeom prst="rect">
            <a:avLst/>
          </a:prstGeom>
          <a:noFill/>
        </p:spPr>
        <p:txBody>
          <a:bodyPr wrap="square" rtlCol="0">
            <a:spAutoFit/>
          </a:bodyPr>
          <a:lstStyle/>
          <a:p>
            <a:pPr algn="ctr">
              <a:lnSpc>
                <a:spcPts val="1200"/>
              </a:lnSpc>
            </a:pPr>
            <a:r>
              <a:rPr lang="en-US" sz="1100">
                <a:solidFill>
                  <a:srgbClr val="403F41"/>
                </a:solidFill>
                <a:latin typeface="Source Sans Pro" panose="020B0503030403020204" pitchFamily="34" charset="77"/>
              </a:rPr>
              <a:t>Uniting more than</a:t>
            </a:r>
          </a:p>
          <a:p>
            <a:pPr algn="ctr">
              <a:lnSpc>
                <a:spcPts val="1200"/>
              </a:lnSpc>
            </a:pPr>
            <a:r>
              <a:rPr lang="en-US" sz="1200" b="1">
                <a:solidFill>
                  <a:srgbClr val="472C77"/>
                </a:solidFill>
                <a:latin typeface="Source Sans Pro" panose="020B0503030403020204" pitchFamily="34" charset="77"/>
              </a:rPr>
              <a:t>1.75 million people</a:t>
            </a:r>
          </a:p>
        </p:txBody>
      </p:sp>
      <p:sp>
        <p:nvSpPr>
          <p:cNvPr id="33" name="TextBox 32">
            <a:extLst>
              <a:ext uri="{FF2B5EF4-FFF2-40B4-BE49-F238E27FC236}">
                <a16:creationId xmlns:a16="http://schemas.microsoft.com/office/drawing/2014/main" id="{86A36A65-AD40-A742-9FF7-DD76B2934E53}"/>
              </a:ext>
            </a:extLst>
          </p:cNvPr>
          <p:cNvSpPr txBox="1"/>
          <p:nvPr userDrawn="1"/>
        </p:nvSpPr>
        <p:spPr>
          <a:xfrm>
            <a:off x="5668531" y="3867741"/>
            <a:ext cx="1748517" cy="401713"/>
          </a:xfrm>
          <a:prstGeom prst="rect">
            <a:avLst/>
          </a:prstGeom>
          <a:noFill/>
        </p:spPr>
        <p:txBody>
          <a:bodyPr wrap="square" rtlCol="0">
            <a:spAutoFit/>
          </a:bodyPr>
          <a:lstStyle/>
          <a:p>
            <a:pPr algn="ctr">
              <a:lnSpc>
                <a:spcPts val="1200"/>
              </a:lnSpc>
            </a:pPr>
            <a:r>
              <a:rPr lang="en-US" sz="1200" b="1">
                <a:solidFill>
                  <a:srgbClr val="472C77"/>
                </a:solidFill>
                <a:latin typeface="Source Sans Pro" panose="020B0503030403020204" pitchFamily="34" charset="77"/>
              </a:rPr>
              <a:t>In 30 countries</a:t>
            </a:r>
          </a:p>
          <a:p>
            <a:pPr marL="0" marR="0" lvl="0" indent="0" algn="ctr" defTabSz="914400" rtl="0" eaLnBrk="1" fontAlgn="auto" latinLnBrk="0" hangingPunct="1">
              <a:lnSpc>
                <a:spcPts val="1200"/>
              </a:lnSpc>
              <a:spcBef>
                <a:spcPts val="0"/>
              </a:spcBef>
              <a:spcAft>
                <a:spcPts val="0"/>
              </a:spcAft>
              <a:buClrTx/>
              <a:buSzTx/>
              <a:buFontTx/>
              <a:buNone/>
              <a:tabLst/>
              <a:defRPr/>
            </a:pPr>
            <a:r>
              <a:rPr lang="en-US" sz="1200">
                <a:solidFill>
                  <a:srgbClr val="403F41"/>
                </a:solidFill>
                <a:latin typeface="Source Sans Pro" panose="020B0503030403020204" pitchFamily="34" charset="77"/>
              </a:rPr>
              <a:t>across the globe</a:t>
            </a:r>
          </a:p>
        </p:txBody>
      </p:sp>
      <p:pic>
        <p:nvPicPr>
          <p:cNvPr id="7" name="Picture 6">
            <a:extLst>
              <a:ext uri="{FF2B5EF4-FFF2-40B4-BE49-F238E27FC236}">
                <a16:creationId xmlns:a16="http://schemas.microsoft.com/office/drawing/2014/main" id="{C4428125-1496-E345-AEAF-A8DF9B2C065A}"/>
              </a:ext>
            </a:extLst>
          </p:cNvPr>
          <p:cNvPicPr>
            <a:picLocks noChangeAspect="1"/>
          </p:cNvPicPr>
          <p:nvPr userDrawn="1"/>
        </p:nvPicPr>
        <p:blipFill>
          <a:blip r:embed="rId6"/>
          <a:stretch>
            <a:fillRect/>
          </a:stretch>
        </p:blipFill>
        <p:spPr>
          <a:xfrm>
            <a:off x="6374689" y="1805778"/>
            <a:ext cx="347472" cy="347472"/>
          </a:xfrm>
          <a:prstGeom prst="rect">
            <a:avLst/>
          </a:prstGeom>
        </p:spPr>
      </p:pic>
      <p:pic>
        <p:nvPicPr>
          <p:cNvPr id="34" name="Picture 33">
            <a:extLst>
              <a:ext uri="{FF2B5EF4-FFF2-40B4-BE49-F238E27FC236}">
                <a16:creationId xmlns:a16="http://schemas.microsoft.com/office/drawing/2014/main" id="{D67D0974-7279-BC43-AAE4-9CF6144E88C1}"/>
              </a:ext>
            </a:extLst>
          </p:cNvPr>
          <p:cNvPicPr>
            <a:picLocks noChangeAspect="1"/>
          </p:cNvPicPr>
          <p:nvPr userDrawn="1"/>
        </p:nvPicPr>
        <p:blipFill>
          <a:blip r:embed="rId7"/>
          <a:srcRect/>
          <a:stretch/>
        </p:blipFill>
        <p:spPr>
          <a:xfrm>
            <a:off x="6252598" y="2618442"/>
            <a:ext cx="591655" cy="349173"/>
          </a:xfrm>
          <a:prstGeom prst="rect">
            <a:avLst/>
          </a:prstGeom>
        </p:spPr>
      </p:pic>
      <p:pic>
        <p:nvPicPr>
          <p:cNvPr id="35" name="Picture 34">
            <a:extLst>
              <a:ext uri="{FF2B5EF4-FFF2-40B4-BE49-F238E27FC236}">
                <a16:creationId xmlns:a16="http://schemas.microsoft.com/office/drawing/2014/main" id="{A1D7A360-E7B6-6245-B888-CDE8B37EDDA8}"/>
              </a:ext>
            </a:extLst>
          </p:cNvPr>
          <p:cNvPicPr>
            <a:picLocks noChangeAspect="1"/>
          </p:cNvPicPr>
          <p:nvPr userDrawn="1"/>
        </p:nvPicPr>
        <p:blipFill>
          <a:blip r:embed="rId8"/>
          <a:srcRect/>
          <a:stretch/>
        </p:blipFill>
        <p:spPr>
          <a:xfrm>
            <a:off x="6136108" y="3447933"/>
            <a:ext cx="824634" cy="430242"/>
          </a:xfrm>
          <a:prstGeom prst="rect">
            <a:avLst/>
          </a:prstGeom>
        </p:spPr>
      </p:pic>
    </p:spTree>
    <p:extLst>
      <p:ext uri="{BB962C8B-B14F-4D97-AF65-F5344CB8AC3E}">
        <p14:creationId xmlns:p14="http://schemas.microsoft.com/office/powerpoint/2010/main" val="2679476616"/>
      </p:ext>
    </p:extLst>
  </p:cSld>
  <p:clrMap bg1="lt1" tx1="dk1" bg2="lt2" tx2="dk2" accent1="accent1" accent2="accent2" accent3="accent3" accent4="accent4" accent5="accent5" accent6="accent6" hlink="hlink" folHlink="folHlink"/>
  <p:sldLayoutIdLst>
    <p:sldLayoutId id="214748372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6E36DF8-6F48-2C46-ADE3-F62DEB255099}"/>
              </a:ext>
            </a:extLst>
          </p:cNvPr>
          <p:cNvSpPr/>
          <p:nvPr userDrawn="1"/>
        </p:nvSpPr>
        <p:spPr>
          <a:xfrm>
            <a:off x="5653192" y="1681192"/>
            <a:ext cx="1788939" cy="2722512"/>
          </a:xfrm>
          <a:prstGeom prst="rect">
            <a:avLst/>
          </a:prstGeom>
          <a:solidFill>
            <a:srgbClr val="532D8E">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E6C63A40-0058-2143-B195-F0D39C61659F}"/>
              </a:ext>
            </a:extLst>
          </p:cNvPr>
          <p:cNvPicPr>
            <a:picLocks noChangeAspect="1"/>
          </p:cNvPicPr>
          <p:nvPr userDrawn="1"/>
        </p:nvPicPr>
        <p:blipFill>
          <a:blip r:embed="rId3"/>
          <a:srcRect/>
          <a:stretch/>
        </p:blipFill>
        <p:spPr>
          <a:xfrm>
            <a:off x="398373" y="4618775"/>
            <a:ext cx="7315200" cy="4889500"/>
          </a:xfrm>
          <a:prstGeom prst="rect">
            <a:avLst/>
          </a:prstGeom>
        </p:spPr>
      </p:pic>
      <p:pic>
        <p:nvPicPr>
          <p:cNvPr id="10" name="Picture 9">
            <a:extLst>
              <a:ext uri="{FF2B5EF4-FFF2-40B4-BE49-F238E27FC236}">
                <a16:creationId xmlns:a16="http://schemas.microsoft.com/office/drawing/2014/main" id="{702E6EA4-60C1-824D-81B0-188E59D7956A}"/>
              </a:ext>
            </a:extLst>
          </p:cNvPr>
          <p:cNvPicPr>
            <a:picLocks noChangeAspect="1"/>
          </p:cNvPicPr>
          <p:nvPr userDrawn="1"/>
        </p:nvPicPr>
        <p:blipFill>
          <a:blip r:embed="rId4"/>
          <a:srcRect/>
          <a:stretch/>
        </p:blipFill>
        <p:spPr>
          <a:xfrm>
            <a:off x="411480" y="379902"/>
            <a:ext cx="1127678" cy="1035623"/>
          </a:xfrm>
          <a:prstGeom prst="rect">
            <a:avLst/>
          </a:prstGeom>
        </p:spPr>
      </p:pic>
      <p:sp>
        <p:nvSpPr>
          <p:cNvPr id="6" name="TextBox 5">
            <a:extLst>
              <a:ext uri="{FF2B5EF4-FFF2-40B4-BE49-F238E27FC236}">
                <a16:creationId xmlns:a16="http://schemas.microsoft.com/office/drawing/2014/main" id="{B32AA0C8-1704-F64A-8DFA-4431708F5AC7}"/>
              </a:ext>
            </a:extLst>
          </p:cNvPr>
          <p:cNvSpPr txBox="1"/>
          <p:nvPr userDrawn="1"/>
        </p:nvSpPr>
        <p:spPr>
          <a:xfrm>
            <a:off x="1727200" y="383887"/>
            <a:ext cx="5892800" cy="1035622"/>
          </a:xfrm>
          <a:prstGeom prst="rect">
            <a:avLst/>
          </a:prstGeom>
          <a:noFill/>
        </p:spPr>
        <p:txBody>
          <a:bodyPr wrap="square" rtlCol="0" anchor="ctr" anchorCtr="0">
            <a:noAutofit/>
          </a:bodyPr>
          <a:lstStyle/>
          <a:p>
            <a:pPr defTabSz="457200"/>
            <a:r>
              <a:rPr lang="en-US" sz="3650" dirty="0">
                <a:solidFill>
                  <a:srgbClr val="472C77"/>
                </a:solidFill>
                <a:latin typeface="Source Sans Pro Light" panose="020B0403030403020204" pitchFamily="34" charset="77"/>
              </a:rPr>
              <a:t>Together we can beat cancer.</a:t>
            </a:r>
          </a:p>
        </p:txBody>
      </p:sp>
      <p:sp>
        <p:nvSpPr>
          <p:cNvPr id="7" name="TextBox 6">
            <a:extLst>
              <a:ext uri="{FF2B5EF4-FFF2-40B4-BE49-F238E27FC236}">
                <a16:creationId xmlns:a16="http://schemas.microsoft.com/office/drawing/2014/main" id="{C3EC41F5-EB40-8C4C-A327-6C5F3304825F}"/>
              </a:ext>
            </a:extLst>
          </p:cNvPr>
          <p:cNvSpPr txBox="1"/>
          <p:nvPr userDrawn="1"/>
        </p:nvSpPr>
        <p:spPr>
          <a:xfrm>
            <a:off x="5845629" y="9551656"/>
            <a:ext cx="1360714" cy="228600"/>
          </a:xfrm>
          <a:prstGeom prst="rect">
            <a:avLst/>
          </a:prstGeom>
          <a:noFill/>
        </p:spPr>
        <p:txBody>
          <a:bodyPr wrap="square" lIns="0" tIns="0" rIns="0" bIns="0" rtlCol="0" anchor="ctr" anchorCtr="0">
            <a:noAutofit/>
          </a:bodyPr>
          <a:lstStyle/>
          <a:p>
            <a:pPr algn="r"/>
            <a:r>
              <a:rPr lang="en-US" sz="900" b="1" i="0" dirty="0">
                <a:solidFill>
                  <a:srgbClr val="403F41"/>
                </a:solidFill>
                <a:latin typeface="Source Sans Pro" panose="020B0503030403020204" pitchFamily="34" charset="77"/>
              </a:rPr>
              <a:t>Relay For Life  </a:t>
            </a:r>
            <a:r>
              <a:rPr lang="en-US" sz="900" b="0" i="0" dirty="0">
                <a:solidFill>
                  <a:srgbClr val="403F41"/>
                </a:solidFill>
                <a:latin typeface="Source Sans Pro Light" panose="020B0403030403020204" pitchFamily="34" charset="77"/>
              </a:rPr>
              <a:t>|</a:t>
            </a:r>
          </a:p>
        </p:txBody>
      </p:sp>
      <p:sp>
        <p:nvSpPr>
          <p:cNvPr id="8" name="Text Placeholder 21">
            <a:extLst>
              <a:ext uri="{FF2B5EF4-FFF2-40B4-BE49-F238E27FC236}">
                <a16:creationId xmlns:a16="http://schemas.microsoft.com/office/drawing/2014/main" id="{F05D8955-7115-F842-8793-64D0C5BCD9D6}"/>
              </a:ext>
            </a:extLst>
          </p:cNvPr>
          <p:cNvSpPr txBox="1">
            <a:spLocks/>
          </p:cNvSpPr>
          <p:nvPr userDrawn="1"/>
        </p:nvSpPr>
        <p:spPr>
          <a:xfrm>
            <a:off x="7195454" y="9557143"/>
            <a:ext cx="326345" cy="228600"/>
          </a:xfrm>
          <a:prstGeom prst="rect">
            <a:avLst/>
          </a:prstGeom>
        </p:spPr>
        <p:txBody>
          <a:bodyPr lIns="91440" tIns="0" rIns="0" bIns="0" anchor="ctr" anchorCtr="0"/>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rgbClr val="403F41"/>
                </a:solidFill>
                <a:latin typeface="Source Sans Pro Light" panose="020B04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E940459-83C4-AA41-A38D-C2FF17BDCC34}" type="slidenum">
              <a:rPr lang="en-US" smtClean="0"/>
              <a:t>‹#›</a:t>
            </a:fld>
            <a:endParaRPr lang="en-US" dirty="0"/>
          </a:p>
        </p:txBody>
      </p:sp>
      <p:pic>
        <p:nvPicPr>
          <p:cNvPr id="14" name="Picture Placeholder 32">
            <a:extLst>
              <a:ext uri="{FF2B5EF4-FFF2-40B4-BE49-F238E27FC236}">
                <a16:creationId xmlns:a16="http://schemas.microsoft.com/office/drawing/2014/main" id="{9AB5599A-B7E8-FE4B-9D82-72B6A1F5EFB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2196548" y="1688045"/>
            <a:ext cx="3458817" cy="2705719"/>
          </a:xfrm>
          <a:prstGeom prst="rect">
            <a:avLst/>
          </a:prstGeom>
        </p:spPr>
      </p:pic>
      <p:sp>
        <p:nvSpPr>
          <p:cNvPr id="15" name="TextBox 14">
            <a:extLst>
              <a:ext uri="{FF2B5EF4-FFF2-40B4-BE49-F238E27FC236}">
                <a16:creationId xmlns:a16="http://schemas.microsoft.com/office/drawing/2014/main" id="{5C66CE0C-9D90-D34F-A190-5AF4E1C659B7}"/>
              </a:ext>
            </a:extLst>
          </p:cNvPr>
          <p:cNvSpPr txBox="1"/>
          <p:nvPr userDrawn="1"/>
        </p:nvSpPr>
        <p:spPr>
          <a:xfrm>
            <a:off x="407609" y="1688045"/>
            <a:ext cx="1788939" cy="2705719"/>
          </a:xfrm>
          <a:prstGeom prst="rect">
            <a:avLst/>
          </a:prstGeom>
          <a:solidFill>
            <a:srgbClr val="472C77"/>
          </a:solidFill>
        </p:spPr>
        <p:txBody>
          <a:bodyPr wrap="square" lIns="182880" tIns="0" rIns="91440" bIns="0" rtlCol="0" anchor="ctr" anchorCtr="0">
            <a:noAutofit/>
          </a:bodyPr>
          <a:lstStyle/>
          <a:p>
            <a:pPr algn="ctr">
              <a:lnSpc>
                <a:spcPct val="150000"/>
              </a:lnSpc>
            </a:pPr>
            <a:endParaRPr lang="en-US" sz="1000" b="1" i="0" dirty="0">
              <a:solidFill>
                <a:schemeClr val="bg1"/>
              </a:solidFill>
              <a:latin typeface="Source Sans Pro Semibold" panose="020B0503030403020204" pitchFamily="34" charset="77"/>
            </a:endParaRPr>
          </a:p>
          <a:p>
            <a:pPr algn="ctr">
              <a:lnSpc>
                <a:spcPct val="150000"/>
              </a:lnSpc>
            </a:pPr>
            <a:endParaRPr lang="en-US" sz="1000" b="1" i="0" dirty="0">
              <a:solidFill>
                <a:schemeClr val="bg1"/>
              </a:solidFill>
              <a:latin typeface="Source Sans Pro Semibold" panose="020B0503030403020204" pitchFamily="34" charset="77"/>
            </a:endParaRPr>
          </a:p>
          <a:p>
            <a:pPr algn="ctr">
              <a:lnSpc>
                <a:spcPct val="150000"/>
              </a:lnSpc>
            </a:pPr>
            <a:endParaRPr lang="en-US" sz="1000" b="1" i="0" dirty="0">
              <a:solidFill>
                <a:schemeClr val="bg1"/>
              </a:solidFill>
              <a:latin typeface="Source Sans Pro Semibold" panose="020B0503030403020204" pitchFamily="34" charset="77"/>
            </a:endParaRPr>
          </a:p>
          <a:p>
            <a:pPr algn="ctr">
              <a:lnSpc>
                <a:spcPts val="1400"/>
              </a:lnSpc>
            </a:pPr>
            <a:r>
              <a:rPr lang="en-US" sz="1000" b="1" i="0" dirty="0">
                <a:solidFill>
                  <a:schemeClr val="bg1"/>
                </a:solidFill>
                <a:latin typeface="Source Sans Pro Semibold" panose="020B0503030403020204" pitchFamily="34" charset="77"/>
              </a:rPr>
              <a:t>The American Cancer Society is the largest nonprofit funder of </a:t>
            </a:r>
            <a:br>
              <a:rPr lang="en-US" sz="1000" b="1" i="0" dirty="0">
                <a:solidFill>
                  <a:schemeClr val="bg1"/>
                </a:solidFill>
                <a:latin typeface="Source Sans Pro Semibold" panose="020B0503030403020204" pitchFamily="34" charset="77"/>
              </a:rPr>
            </a:br>
            <a:r>
              <a:rPr lang="en-US" sz="1000" b="1" i="0" dirty="0">
                <a:solidFill>
                  <a:schemeClr val="bg1"/>
                </a:solidFill>
                <a:latin typeface="Source Sans Pro Semibold" panose="020B0503030403020204" pitchFamily="34" charset="77"/>
              </a:rPr>
              <a:t>cancer research. </a:t>
            </a:r>
          </a:p>
          <a:p>
            <a:pPr algn="ctr">
              <a:lnSpc>
                <a:spcPts val="1400"/>
              </a:lnSpc>
            </a:pPr>
            <a:endParaRPr lang="en-US" sz="1000" b="1" i="0" dirty="0">
              <a:solidFill>
                <a:schemeClr val="bg1"/>
              </a:solidFill>
              <a:latin typeface="Source Sans Pro Semibold" panose="020B0503030403020204" pitchFamily="34" charset="77"/>
            </a:endParaRPr>
          </a:p>
          <a:p>
            <a:pPr algn="ctr">
              <a:lnSpc>
                <a:spcPts val="1400"/>
              </a:lnSpc>
            </a:pPr>
            <a:endParaRPr lang="en-US" sz="1000" b="1" i="0" dirty="0">
              <a:solidFill>
                <a:schemeClr val="bg1"/>
              </a:solidFill>
              <a:latin typeface="Source Sans Pro Semibold" panose="020B0503030403020204" pitchFamily="34" charset="77"/>
            </a:endParaRPr>
          </a:p>
          <a:p>
            <a:pPr algn="ctr">
              <a:lnSpc>
                <a:spcPts val="1400"/>
              </a:lnSpc>
            </a:pPr>
            <a:r>
              <a:rPr lang="en-US" sz="1000" b="1" i="0" dirty="0">
                <a:solidFill>
                  <a:schemeClr val="bg1"/>
                </a:solidFill>
                <a:latin typeface="Source Sans Pro Semibold" panose="020B0503030403020204" pitchFamily="34" charset="77"/>
              </a:rPr>
              <a:t>That research has helped lead to more lives saved.</a:t>
            </a:r>
            <a:br>
              <a:rPr lang="en-US" sz="1000" b="1" i="0" dirty="0">
                <a:solidFill>
                  <a:schemeClr val="bg1"/>
                </a:solidFill>
                <a:latin typeface="Source Sans Pro Semibold" panose="020B0503030403020204" pitchFamily="34" charset="77"/>
              </a:rPr>
            </a:br>
            <a:r>
              <a:rPr lang="en-US" sz="1000" b="1" i="0" dirty="0">
                <a:solidFill>
                  <a:schemeClr val="bg1"/>
                </a:solidFill>
                <a:latin typeface="Source Sans Pro Semibold" panose="020B0503030403020204" pitchFamily="34" charset="77"/>
              </a:rPr>
              <a:t> In fact, more than 16.9 million people with a history of cancer are </a:t>
            </a:r>
            <a:br>
              <a:rPr lang="en-US" sz="1000" b="1" i="0" dirty="0">
                <a:solidFill>
                  <a:schemeClr val="bg1"/>
                </a:solidFill>
                <a:latin typeface="Source Sans Pro Semibold" panose="020B0503030403020204" pitchFamily="34" charset="77"/>
              </a:rPr>
            </a:br>
            <a:r>
              <a:rPr lang="en-US" sz="1000" b="1" i="0" dirty="0">
                <a:solidFill>
                  <a:schemeClr val="bg1"/>
                </a:solidFill>
                <a:latin typeface="Source Sans Pro Semibold" panose="020B0503030403020204" pitchFamily="34" charset="77"/>
              </a:rPr>
              <a:t>alive in the US today.</a:t>
            </a:r>
          </a:p>
          <a:p>
            <a:pPr algn="ctr">
              <a:lnSpc>
                <a:spcPct val="150000"/>
              </a:lnSpc>
            </a:pPr>
            <a:endParaRPr lang="en-US" sz="1000" b="1" i="0" dirty="0">
              <a:solidFill>
                <a:schemeClr val="bg1"/>
              </a:solidFill>
              <a:latin typeface="Source Sans Pro Semibold" panose="020B0503030403020204" pitchFamily="34" charset="77"/>
            </a:endParaRPr>
          </a:p>
          <a:p>
            <a:pPr algn="ctr">
              <a:lnSpc>
                <a:spcPct val="150000"/>
              </a:lnSpc>
            </a:pPr>
            <a:endParaRPr lang="en-US" sz="1000" b="1" i="0" dirty="0">
              <a:solidFill>
                <a:schemeClr val="bg1"/>
              </a:solidFill>
              <a:latin typeface="Source Sans Pro Semibold" panose="020B0503030403020204" pitchFamily="34" charset="77"/>
            </a:endParaRPr>
          </a:p>
          <a:p>
            <a:pPr algn="ctr">
              <a:lnSpc>
                <a:spcPct val="150000"/>
              </a:lnSpc>
            </a:pPr>
            <a:endParaRPr lang="en-US" sz="1000" b="1" i="0" dirty="0">
              <a:solidFill>
                <a:schemeClr val="bg1"/>
              </a:solidFill>
              <a:latin typeface="Source Sans Pro Semibold" panose="020B0503030403020204" pitchFamily="34" charset="77"/>
            </a:endParaRPr>
          </a:p>
        </p:txBody>
      </p:sp>
      <p:sp>
        <p:nvSpPr>
          <p:cNvPr id="12" name="Text Placeholder 3">
            <a:extLst>
              <a:ext uri="{FF2B5EF4-FFF2-40B4-BE49-F238E27FC236}">
                <a16:creationId xmlns:a16="http://schemas.microsoft.com/office/drawing/2014/main" id="{739732D5-66E3-A543-AE9C-BA01103D10D6}"/>
              </a:ext>
            </a:extLst>
          </p:cNvPr>
          <p:cNvSpPr txBox="1">
            <a:spLocks/>
          </p:cNvSpPr>
          <p:nvPr userDrawn="1"/>
        </p:nvSpPr>
        <p:spPr>
          <a:xfrm>
            <a:off x="5750497" y="2428981"/>
            <a:ext cx="1550978" cy="2246244"/>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kern="1200" cap="none" baseline="0">
                <a:solidFill>
                  <a:srgbClr val="532D8E"/>
                </a:solidFill>
                <a:latin typeface="Source Sans Pro Light" panose="020B04030304030202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400"/>
              </a:lnSpc>
              <a:spcBef>
                <a:spcPts val="1000"/>
              </a:spcBef>
              <a:spcAft>
                <a:spcPts val="0"/>
              </a:spcAft>
              <a:buClrTx/>
              <a:buSzTx/>
              <a:buFont typeface="Arial" panose="020B0604020202020204" pitchFamily="34" charset="0"/>
              <a:buNone/>
              <a:tabLst/>
              <a:defRPr/>
            </a:pPr>
            <a:r>
              <a:rPr lang="en-US" sz="900" b="0" i="0" dirty="0">
                <a:solidFill>
                  <a:srgbClr val="403F41"/>
                </a:solidFill>
                <a:latin typeface="Source Sans Pro" panose="020B0503030403020204" pitchFamily="34" charset="77"/>
              </a:rPr>
              <a:t>Since 1991, </a:t>
            </a:r>
            <a:br>
              <a:rPr lang="en-US" sz="900" b="0" i="0" dirty="0">
                <a:solidFill>
                  <a:srgbClr val="403F41"/>
                </a:solidFill>
                <a:latin typeface="Source Sans Pro" panose="020B0503030403020204" pitchFamily="34" charset="77"/>
              </a:rPr>
            </a:br>
            <a:r>
              <a:rPr lang="en-US" sz="1100" b="1" i="0" dirty="0">
                <a:solidFill>
                  <a:srgbClr val="472C77"/>
                </a:solidFill>
                <a:latin typeface="Source Sans Pro" panose="020B0503030403020204" pitchFamily="34" charset="77"/>
              </a:rPr>
              <a:t>the cancer death rate has dropped 29%.</a:t>
            </a:r>
          </a:p>
          <a:p>
            <a:pPr marL="0" marR="0" lvl="0" indent="0" algn="ctr" defTabSz="914400" rtl="0" eaLnBrk="1" fontAlgn="auto" latinLnBrk="0" hangingPunct="1">
              <a:lnSpc>
                <a:spcPts val="1400"/>
              </a:lnSpc>
              <a:spcBef>
                <a:spcPts val="1000"/>
              </a:spcBef>
              <a:spcAft>
                <a:spcPts val="0"/>
              </a:spcAft>
              <a:buClrTx/>
              <a:buSzTx/>
              <a:buFont typeface="Arial" panose="020B0604020202020204" pitchFamily="34" charset="0"/>
              <a:buNone/>
              <a:tabLst/>
              <a:defRPr/>
            </a:pPr>
            <a:endParaRPr lang="en-US" sz="1100" b="1" i="0" dirty="0">
              <a:solidFill>
                <a:srgbClr val="472C77"/>
              </a:solidFill>
              <a:latin typeface="Source Sans Pro" panose="020B0503030403020204" pitchFamily="34" charset="77"/>
            </a:endParaRPr>
          </a:p>
          <a:p>
            <a:pPr algn="ctr">
              <a:lnSpc>
                <a:spcPts val="1400"/>
              </a:lnSpc>
            </a:pPr>
            <a:endParaRPr lang="en-US" sz="900" b="0" i="0" dirty="0">
              <a:solidFill>
                <a:srgbClr val="403F41"/>
              </a:solidFill>
              <a:latin typeface="Source Sans Pro" panose="020B0503030403020204" pitchFamily="34" charset="77"/>
            </a:endParaRPr>
          </a:p>
          <a:p>
            <a:pPr algn="ctr">
              <a:lnSpc>
                <a:spcPts val="1400"/>
              </a:lnSpc>
            </a:pPr>
            <a:r>
              <a:rPr lang="en-US" sz="900" b="0" i="0" dirty="0">
                <a:solidFill>
                  <a:srgbClr val="403F41"/>
                </a:solidFill>
                <a:latin typeface="Source Sans Pro" panose="020B0503030403020204" pitchFamily="34" charset="77"/>
              </a:rPr>
              <a:t>That translates to </a:t>
            </a:r>
            <a:br>
              <a:rPr lang="en-US" sz="900" b="0" i="0" dirty="0">
                <a:solidFill>
                  <a:srgbClr val="403F41"/>
                </a:solidFill>
                <a:latin typeface="Source Sans Pro" panose="020B0503030403020204" pitchFamily="34" charset="77"/>
              </a:rPr>
            </a:br>
            <a:r>
              <a:rPr lang="en-US" sz="1100" b="1" i="0" dirty="0">
                <a:solidFill>
                  <a:srgbClr val="472C77"/>
                </a:solidFill>
                <a:latin typeface="Source Sans Pro" panose="020B0503030403020204" pitchFamily="34" charset="77"/>
              </a:rPr>
              <a:t>more than </a:t>
            </a:r>
            <a:br>
              <a:rPr lang="en-US" sz="1100" b="1" i="0" dirty="0">
                <a:solidFill>
                  <a:srgbClr val="472C77"/>
                </a:solidFill>
                <a:latin typeface="Source Sans Pro" panose="020B0503030403020204" pitchFamily="34" charset="77"/>
              </a:rPr>
            </a:br>
            <a:r>
              <a:rPr lang="en-US" sz="1100" b="1" i="0" dirty="0">
                <a:solidFill>
                  <a:srgbClr val="472C77"/>
                </a:solidFill>
                <a:latin typeface="Source Sans Pro" panose="020B0503030403020204" pitchFamily="34" charset="77"/>
              </a:rPr>
              <a:t>2.9 million lives saved.</a:t>
            </a:r>
          </a:p>
        </p:txBody>
      </p:sp>
      <p:sp>
        <p:nvSpPr>
          <p:cNvPr id="18" name="Oval 17">
            <a:extLst>
              <a:ext uri="{FF2B5EF4-FFF2-40B4-BE49-F238E27FC236}">
                <a16:creationId xmlns:a16="http://schemas.microsoft.com/office/drawing/2014/main" id="{D0A3AE6A-9525-6E4B-8A9D-CF3EE890FBA0}"/>
              </a:ext>
            </a:extLst>
          </p:cNvPr>
          <p:cNvSpPr/>
          <p:nvPr userDrawn="1"/>
        </p:nvSpPr>
        <p:spPr>
          <a:xfrm>
            <a:off x="6342112" y="3293684"/>
            <a:ext cx="367748" cy="367748"/>
          </a:xfrm>
          <a:prstGeom prst="ellipse">
            <a:avLst/>
          </a:prstGeom>
          <a:solidFill>
            <a:srgbClr val="472C77"/>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BBC90E8-797D-CB41-A65E-33CA1BDC8F4F}"/>
              </a:ext>
            </a:extLst>
          </p:cNvPr>
          <p:cNvSpPr txBox="1"/>
          <p:nvPr userDrawn="1"/>
        </p:nvSpPr>
        <p:spPr>
          <a:xfrm>
            <a:off x="6192061" y="3222250"/>
            <a:ext cx="685800" cy="523220"/>
          </a:xfrm>
          <a:prstGeom prst="rect">
            <a:avLst/>
          </a:prstGeom>
          <a:noFill/>
        </p:spPr>
        <p:txBody>
          <a:bodyPr wrap="square" rtlCol="0">
            <a:spAutoFit/>
          </a:bodyPr>
          <a:lstStyle/>
          <a:p>
            <a:pPr algn="ctr"/>
            <a:r>
              <a:rPr lang="en-US" sz="2800" b="1" i="0" dirty="0">
                <a:solidFill>
                  <a:schemeClr val="bg1"/>
                </a:solidFill>
                <a:latin typeface="Source Sans Pro Black" panose="020B0503030403020204" pitchFamily="34" charset="77"/>
              </a:rPr>
              <a:t>+</a:t>
            </a:r>
          </a:p>
        </p:txBody>
      </p:sp>
      <p:pic>
        <p:nvPicPr>
          <p:cNvPr id="19" name="Picture 18">
            <a:extLst>
              <a:ext uri="{FF2B5EF4-FFF2-40B4-BE49-F238E27FC236}">
                <a16:creationId xmlns:a16="http://schemas.microsoft.com/office/drawing/2014/main" id="{2417495B-C53E-764E-BCC6-11984E59EABF}"/>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80792" t="35802" b="23346"/>
          <a:stretch/>
        </p:blipFill>
        <p:spPr>
          <a:xfrm>
            <a:off x="6256703" y="1886710"/>
            <a:ext cx="468511" cy="523220"/>
          </a:xfrm>
          <a:prstGeom prst="rect">
            <a:avLst/>
          </a:prstGeom>
        </p:spPr>
      </p:pic>
      <p:pic>
        <p:nvPicPr>
          <p:cNvPr id="9" name="Picture 8">
            <a:extLst>
              <a:ext uri="{FF2B5EF4-FFF2-40B4-BE49-F238E27FC236}">
                <a16:creationId xmlns:a16="http://schemas.microsoft.com/office/drawing/2014/main" id="{E5D1575E-FC1A-E842-AF98-FC9D41F34DF2}"/>
              </a:ext>
            </a:extLst>
          </p:cNvPr>
          <p:cNvPicPr>
            <a:picLocks noChangeAspect="1"/>
          </p:cNvPicPr>
          <p:nvPr userDrawn="1"/>
        </p:nvPicPr>
        <p:blipFill>
          <a:blip r:embed="rId7"/>
          <a:stretch>
            <a:fillRect/>
          </a:stretch>
        </p:blipFill>
        <p:spPr>
          <a:xfrm>
            <a:off x="1256618" y="2828063"/>
            <a:ext cx="146785" cy="146785"/>
          </a:xfrm>
          <a:prstGeom prst="rect">
            <a:avLst/>
          </a:prstGeom>
        </p:spPr>
      </p:pic>
    </p:spTree>
    <p:extLst>
      <p:ext uri="{BB962C8B-B14F-4D97-AF65-F5344CB8AC3E}">
        <p14:creationId xmlns:p14="http://schemas.microsoft.com/office/powerpoint/2010/main" val="561615706"/>
      </p:ext>
    </p:extLst>
  </p:cSld>
  <p:clrMap bg1="lt1" tx1="dk1" bg2="lt2" tx2="dk2" accent1="accent1" accent2="accent2" accent3="accent3" accent4="accent4" accent5="accent5" accent6="accent6" hlink="hlink" folHlink="folHlink"/>
  <p:sldLayoutIdLst>
    <p:sldLayoutId id="214748371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83FE6-F6B4-A54F-929F-4E983A3B03AA}"/>
              </a:ext>
            </a:extLst>
          </p:cNvPr>
          <p:cNvPicPr>
            <a:picLocks noChangeAspect="1"/>
          </p:cNvPicPr>
          <p:nvPr userDrawn="1"/>
        </p:nvPicPr>
        <p:blipFill>
          <a:blip r:embed="rId3"/>
          <a:srcRect/>
          <a:stretch/>
        </p:blipFill>
        <p:spPr>
          <a:xfrm>
            <a:off x="411480" y="379902"/>
            <a:ext cx="1127678" cy="1035623"/>
          </a:xfrm>
          <a:prstGeom prst="rect">
            <a:avLst/>
          </a:prstGeom>
        </p:spPr>
      </p:pic>
      <p:sp>
        <p:nvSpPr>
          <p:cNvPr id="4" name="TextBox 3">
            <a:extLst>
              <a:ext uri="{FF2B5EF4-FFF2-40B4-BE49-F238E27FC236}">
                <a16:creationId xmlns:a16="http://schemas.microsoft.com/office/drawing/2014/main" id="{B50895E9-C94E-F247-800D-6B89CFBA66C9}"/>
              </a:ext>
            </a:extLst>
          </p:cNvPr>
          <p:cNvSpPr txBox="1"/>
          <p:nvPr userDrawn="1"/>
        </p:nvSpPr>
        <p:spPr>
          <a:xfrm>
            <a:off x="5845629" y="9537191"/>
            <a:ext cx="1360714" cy="228600"/>
          </a:xfrm>
          <a:prstGeom prst="rect">
            <a:avLst/>
          </a:prstGeom>
          <a:noFill/>
        </p:spPr>
        <p:txBody>
          <a:bodyPr wrap="square" lIns="0" tIns="0" rIns="0" bIns="0" rtlCol="0" anchor="ctr" anchorCtr="0">
            <a:noAutofit/>
          </a:bodyPr>
          <a:lstStyle/>
          <a:p>
            <a:pPr algn="r"/>
            <a:r>
              <a:rPr lang="en-US" sz="900" b="1" i="0" dirty="0">
                <a:solidFill>
                  <a:srgbClr val="403F41"/>
                </a:solidFill>
                <a:latin typeface="Source Sans Pro" panose="020B0503030403020204" pitchFamily="34" charset="77"/>
              </a:rPr>
              <a:t>Relay For Life  </a:t>
            </a:r>
            <a:r>
              <a:rPr lang="en-US" sz="900" b="0" i="0" dirty="0">
                <a:solidFill>
                  <a:srgbClr val="403F41"/>
                </a:solidFill>
                <a:latin typeface="Source Sans Pro Light" panose="020B0403030403020204" pitchFamily="34" charset="77"/>
              </a:rPr>
              <a:t>|</a:t>
            </a:r>
          </a:p>
        </p:txBody>
      </p:sp>
      <p:sp>
        <p:nvSpPr>
          <p:cNvPr id="5" name="TextBox 4">
            <a:extLst>
              <a:ext uri="{FF2B5EF4-FFF2-40B4-BE49-F238E27FC236}">
                <a16:creationId xmlns:a16="http://schemas.microsoft.com/office/drawing/2014/main" id="{50A53F3D-0FC0-7342-B2BB-546A31AD8061}"/>
              </a:ext>
            </a:extLst>
          </p:cNvPr>
          <p:cNvSpPr txBox="1"/>
          <p:nvPr userDrawn="1"/>
        </p:nvSpPr>
        <p:spPr>
          <a:xfrm>
            <a:off x="1732012" y="379904"/>
            <a:ext cx="5435867" cy="1035622"/>
          </a:xfrm>
          <a:prstGeom prst="rect">
            <a:avLst/>
          </a:prstGeom>
          <a:noFill/>
        </p:spPr>
        <p:txBody>
          <a:bodyPr wrap="square" rtlCol="0" anchor="ctr" anchorCtr="0">
            <a:noAutofit/>
          </a:bodyPr>
          <a:lstStyle/>
          <a:p>
            <a:pPr>
              <a:lnSpc>
                <a:spcPts val="4000"/>
              </a:lnSpc>
            </a:pPr>
            <a:r>
              <a:rPr lang="en-US" sz="3650" dirty="0">
                <a:solidFill>
                  <a:srgbClr val="472C77"/>
                </a:solidFill>
                <a:latin typeface="Source Sans Pro Light" panose="020B0403030403020204" pitchFamily="34" charset="77"/>
              </a:rPr>
              <a:t>Sponsorship Opportunities</a:t>
            </a:r>
          </a:p>
          <a:p>
            <a:pPr>
              <a:lnSpc>
                <a:spcPts val="4000"/>
              </a:lnSpc>
            </a:pPr>
            <a:r>
              <a:rPr lang="en-US" sz="3650" dirty="0">
                <a:solidFill>
                  <a:srgbClr val="472C77"/>
                </a:solidFill>
                <a:latin typeface="Source Sans Pro Light" panose="020B0403030403020204" pitchFamily="34" charset="77"/>
              </a:rPr>
              <a:t>at a Glance</a:t>
            </a:r>
          </a:p>
        </p:txBody>
      </p:sp>
      <p:sp>
        <p:nvSpPr>
          <p:cNvPr id="7" name="Text Placeholder 21">
            <a:extLst>
              <a:ext uri="{FF2B5EF4-FFF2-40B4-BE49-F238E27FC236}">
                <a16:creationId xmlns:a16="http://schemas.microsoft.com/office/drawing/2014/main" id="{BF5A2BE7-427C-5147-96F2-41B27A3E3B63}"/>
              </a:ext>
            </a:extLst>
          </p:cNvPr>
          <p:cNvSpPr txBox="1">
            <a:spLocks/>
          </p:cNvSpPr>
          <p:nvPr userDrawn="1"/>
        </p:nvSpPr>
        <p:spPr>
          <a:xfrm>
            <a:off x="7195454" y="9537192"/>
            <a:ext cx="326345" cy="228600"/>
          </a:xfrm>
          <a:prstGeom prst="rect">
            <a:avLst/>
          </a:prstGeom>
        </p:spPr>
        <p:txBody>
          <a:bodyPr lIns="91440" tIns="0" rIns="0" bIns="0" anchor="ctr" anchorCtr="0"/>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rgbClr val="403F41"/>
                </a:solidFill>
                <a:latin typeface="Source Sans Pro Light" panose="020B04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E940459-83C4-AA41-A38D-C2FF17BDCC34}" type="slidenum">
              <a:rPr lang="en-US" smtClean="0"/>
              <a:t>‹#›</a:t>
            </a:fld>
            <a:endParaRPr lang="en-US" dirty="0"/>
          </a:p>
        </p:txBody>
      </p:sp>
    </p:spTree>
    <p:extLst>
      <p:ext uri="{BB962C8B-B14F-4D97-AF65-F5344CB8AC3E}">
        <p14:creationId xmlns:p14="http://schemas.microsoft.com/office/powerpoint/2010/main" val="4262900682"/>
      </p:ext>
    </p:extLst>
  </p:cSld>
  <p:clrMap bg1="lt1" tx1="dk1" bg2="lt2" tx2="dk2" accent1="accent1" accent2="accent2" accent3="accent3" accent4="accent4" accent5="accent5" accent6="accent6" hlink="hlink" folHlink="folHlink"/>
  <p:sldLayoutIdLst>
    <p:sldLayoutId id="214748373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0895E9-C94E-F247-800D-6B89CFBA66C9}"/>
              </a:ext>
            </a:extLst>
          </p:cNvPr>
          <p:cNvSpPr txBox="1"/>
          <p:nvPr userDrawn="1"/>
        </p:nvSpPr>
        <p:spPr>
          <a:xfrm>
            <a:off x="5845629" y="9537191"/>
            <a:ext cx="1360714" cy="228600"/>
          </a:xfrm>
          <a:prstGeom prst="rect">
            <a:avLst/>
          </a:prstGeom>
          <a:noFill/>
        </p:spPr>
        <p:txBody>
          <a:bodyPr wrap="square" lIns="0" tIns="0" rIns="0" bIns="0" rtlCol="0" anchor="ctr" anchorCtr="0">
            <a:noAutofit/>
          </a:bodyPr>
          <a:lstStyle/>
          <a:p>
            <a:pPr algn="r"/>
            <a:r>
              <a:rPr lang="en-US" sz="900" b="1" i="0" dirty="0">
                <a:solidFill>
                  <a:srgbClr val="403F41"/>
                </a:solidFill>
                <a:latin typeface="Source Sans Pro" panose="020B0503030403020204" pitchFamily="34" charset="77"/>
              </a:rPr>
              <a:t>Relay For Life  </a:t>
            </a:r>
            <a:r>
              <a:rPr lang="en-US" sz="900" b="0" i="0" dirty="0">
                <a:solidFill>
                  <a:srgbClr val="403F41"/>
                </a:solidFill>
                <a:latin typeface="Source Sans Pro Light" panose="020B0403030403020204" pitchFamily="34" charset="77"/>
              </a:rPr>
              <a:t>|</a:t>
            </a:r>
          </a:p>
        </p:txBody>
      </p:sp>
      <p:sp>
        <p:nvSpPr>
          <p:cNvPr id="5" name="Text Placeholder 21">
            <a:extLst>
              <a:ext uri="{FF2B5EF4-FFF2-40B4-BE49-F238E27FC236}">
                <a16:creationId xmlns:a16="http://schemas.microsoft.com/office/drawing/2014/main" id="{BF4BA19E-A253-0543-BFC3-C7199B1E6B60}"/>
              </a:ext>
            </a:extLst>
          </p:cNvPr>
          <p:cNvSpPr txBox="1">
            <a:spLocks/>
          </p:cNvSpPr>
          <p:nvPr userDrawn="1"/>
        </p:nvSpPr>
        <p:spPr>
          <a:xfrm>
            <a:off x="7195454" y="9537192"/>
            <a:ext cx="326345" cy="228600"/>
          </a:xfrm>
          <a:prstGeom prst="rect">
            <a:avLst/>
          </a:prstGeom>
        </p:spPr>
        <p:txBody>
          <a:bodyPr lIns="91440" tIns="0" rIns="0" bIns="0" anchor="ctr" anchorCtr="0"/>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rgbClr val="403F41"/>
                </a:solidFill>
                <a:latin typeface="Source Sans Pro Light" panose="020B04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E940459-83C4-AA41-A38D-C2FF17BDCC34}" type="slidenum">
              <a:rPr lang="en-US" smtClean="0"/>
              <a:t>‹#›</a:t>
            </a:fld>
            <a:endParaRPr lang="en-US" dirty="0"/>
          </a:p>
        </p:txBody>
      </p:sp>
    </p:spTree>
    <p:extLst>
      <p:ext uri="{BB962C8B-B14F-4D97-AF65-F5344CB8AC3E}">
        <p14:creationId xmlns:p14="http://schemas.microsoft.com/office/powerpoint/2010/main" val="358114369"/>
      </p:ext>
    </p:extLst>
  </p:cSld>
  <p:clrMap bg1="lt1" tx1="dk1" bg2="lt2" tx2="dk2" accent1="accent1" accent2="accent2" accent3="accent3" accent4="accent4" accent5="accent5" accent6="accent6" hlink="hlink" folHlink="folHlink"/>
  <p:sldLayoutIdLst>
    <p:sldLayoutId id="214748373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245AB78-0A29-F242-A084-318E88444E12}"/>
              </a:ext>
            </a:extLst>
          </p:cNvPr>
          <p:cNvSpPr txBox="1"/>
          <p:nvPr userDrawn="1"/>
        </p:nvSpPr>
        <p:spPr>
          <a:xfrm>
            <a:off x="5845629" y="9537191"/>
            <a:ext cx="1360714" cy="228600"/>
          </a:xfrm>
          <a:prstGeom prst="rect">
            <a:avLst/>
          </a:prstGeom>
          <a:noFill/>
        </p:spPr>
        <p:txBody>
          <a:bodyPr wrap="square" lIns="0" tIns="0" rIns="0" bIns="0" rtlCol="0" anchor="ctr" anchorCtr="0">
            <a:noAutofit/>
          </a:bodyPr>
          <a:lstStyle/>
          <a:p>
            <a:pPr algn="r"/>
            <a:r>
              <a:rPr lang="en-US" sz="900" b="1" i="0" dirty="0">
                <a:solidFill>
                  <a:srgbClr val="403F41"/>
                </a:solidFill>
                <a:latin typeface="Source Sans Pro" panose="020B0503030403020204" pitchFamily="34" charset="77"/>
              </a:rPr>
              <a:t>Relay For Life  </a:t>
            </a:r>
            <a:r>
              <a:rPr lang="en-US" sz="900" b="0" i="0" dirty="0">
                <a:solidFill>
                  <a:srgbClr val="403F41"/>
                </a:solidFill>
                <a:latin typeface="Source Sans Pro Light" panose="020B0403030403020204" pitchFamily="34" charset="77"/>
              </a:rPr>
              <a:t>|</a:t>
            </a:r>
          </a:p>
        </p:txBody>
      </p:sp>
      <p:sp>
        <p:nvSpPr>
          <p:cNvPr id="3" name="Text Placeholder 21">
            <a:extLst>
              <a:ext uri="{FF2B5EF4-FFF2-40B4-BE49-F238E27FC236}">
                <a16:creationId xmlns:a16="http://schemas.microsoft.com/office/drawing/2014/main" id="{35FCC8FC-4394-1E4F-AA2C-87E14E65B900}"/>
              </a:ext>
            </a:extLst>
          </p:cNvPr>
          <p:cNvSpPr txBox="1">
            <a:spLocks/>
          </p:cNvSpPr>
          <p:nvPr userDrawn="1"/>
        </p:nvSpPr>
        <p:spPr>
          <a:xfrm>
            <a:off x="7195454" y="9537192"/>
            <a:ext cx="326345" cy="228600"/>
          </a:xfrm>
          <a:prstGeom prst="rect">
            <a:avLst/>
          </a:prstGeom>
        </p:spPr>
        <p:txBody>
          <a:bodyPr lIns="91440" tIns="0" rIns="0" bIns="0" anchor="ctr" anchorCtr="0"/>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rgbClr val="403F41"/>
                </a:solidFill>
                <a:latin typeface="Source Sans Pro Light" panose="020B04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E940459-83C4-AA41-A38D-C2FF17BDCC34}" type="slidenum">
              <a:rPr lang="en-US" smtClean="0"/>
              <a:t>‹#›</a:t>
            </a:fld>
            <a:endParaRPr lang="en-US" dirty="0"/>
          </a:p>
        </p:txBody>
      </p:sp>
    </p:spTree>
    <p:extLst>
      <p:ext uri="{BB962C8B-B14F-4D97-AF65-F5344CB8AC3E}">
        <p14:creationId xmlns:p14="http://schemas.microsoft.com/office/powerpoint/2010/main" val="1064861924"/>
      </p:ext>
    </p:extLst>
  </p:cSld>
  <p:clrMap bg1="lt1" tx1="dk1" bg2="lt2" tx2="dk2" accent1="accent1" accent2="accent2" accent3="accent3" accent4="accent4" accent5="accent5" accent6="accent6" hlink="hlink" folHlink="folHlink"/>
  <p:sldLayoutIdLst>
    <p:sldLayoutId id="2147483770" r:id="rId1"/>
    <p:sldLayoutId id="2147483758" r:id="rId2"/>
    <p:sldLayoutId id="2147483759" r:id="rId3"/>
    <p:sldLayoutId id="2147483760"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2643FB1-1900-7043-9645-FC75AC7EA4D7}"/>
              </a:ext>
            </a:extLst>
          </p:cNvPr>
          <p:cNvSpPr txBox="1"/>
          <p:nvPr userDrawn="1"/>
        </p:nvSpPr>
        <p:spPr>
          <a:xfrm>
            <a:off x="5845629" y="9537191"/>
            <a:ext cx="1360714" cy="228600"/>
          </a:xfrm>
          <a:prstGeom prst="rect">
            <a:avLst/>
          </a:prstGeom>
          <a:noFill/>
        </p:spPr>
        <p:txBody>
          <a:bodyPr wrap="square" lIns="0" tIns="0" rIns="0" bIns="0" rtlCol="0" anchor="ctr" anchorCtr="0">
            <a:noAutofit/>
          </a:bodyPr>
          <a:lstStyle/>
          <a:p>
            <a:pPr algn="r"/>
            <a:r>
              <a:rPr lang="en-US" sz="900" b="1" i="0" dirty="0">
                <a:solidFill>
                  <a:srgbClr val="403F41"/>
                </a:solidFill>
                <a:latin typeface="Source Sans Pro" panose="020B0503030403020204" pitchFamily="34" charset="77"/>
              </a:rPr>
              <a:t>Relay For Life  </a:t>
            </a:r>
            <a:r>
              <a:rPr lang="en-US" sz="900" b="0" i="0" dirty="0">
                <a:solidFill>
                  <a:srgbClr val="403F41"/>
                </a:solidFill>
                <a:latin typeface="Source Sans Pro Light" panose="020B0403030403020204" pitchFamily="34" charset="77"/>
              </a:rPr>
              <a:t>|</a:t>
            </a:r>
          </a:p>
        </p:txBody>
      </p:sp>
      <p:sp>
        <p:nvSpPr>
          <p:cNvPr id="3" name="Text Placeholder 21">
            <a:extLst>
              <a:ext uri="{FF2B5EF4-FFF2-40B4-BE49-F238E27FC236}">
                <a16:creationId xmlns:a16="http://schemas.microsoft.com/office/drawing/2014/main" id="{C0A45AB0-CC45-AF47-905E-8C6982C01788}"/>
              </a:ext>
            </a:extLst>
          </p:cNvPr>
          <p:cNvSpPr txBox="1">
            <a:spLocks/>
          </p:cNvSpPr>
          <p:nvPr userDrawn="1"/>
        </p:nvSpPr>
        <p:spPr>
          <a:xfrm>
            <a:off x="7195454" y="9537192"/>
            <a:ext cx="326345" cy="228600"/>
          </a:xfrm>
          <a:prstGeom prst="rect">
            <a:avLst/>
          </a:prstGeom>
        </p:spPr>
        <p:txBody>
          <a:bodyPr lIns="91440" tIns="0" rIns="0" bIns="0" anchor="ctr" anchorCtr="0"/>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rgbClr val="403F41"/>
                </a:solidFill>
                <a:latin typeface="Source Sans Pro Light" panose="020B04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E940459-83C4-AA41-A38D-C2FF17BDCC34}" type="slidenum">
              <a:rPr lang="en-US" smtClean="0"/>
              <a:t>‹#›</a:t>
            </a:fld>
            <a:endParaRPr lang="en-US" dirty="0"/>
          </a:p>
        </p:txBody>
      </p:sp>
    </p:spTree>
    <p:extLst>
      <p:ext uri="{BB962C8B-B14F-4D97-AF65-F5344CB8AC3E}">
        <p14:creationId xmlns:p14="http://schemas.microsoft.com/office/powerpoint/2010/main" val="782729737"/>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598351-7C0D-D64C-A8F0-7EA2505EB02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2624756"/>
            <a:ext cx="7772400" cy="7258639"/>
          </a:xfrm>
          <a:prstGeom prst="rect">
            <a:avLst/>
          </a:prstGeom>
        </p:spPr>
      </p:pic>
      <p:sp>
        <p:nvSpPr>
          <p:cNvPr id="4" name="TextBox 3">
            <a:extLst>
              <a:ext uri="{FF2B5EF4-FFF2-40B4-BE49-F238E27FC236}">
                <a16:creationId xmlns:a16="http://schemas.microsoft.com/office/drawing/2014/main" id="{32D0F287-EE47-1147-BF2D-982ACE830CC3}"/>
              </a:ext>
            </a:extLst>
          </p:cNvPr>
          <p:cNvSpPr txBox="1"/>
          <p:nvPr userDrawn="1"/>
        </p:nvSpPr>
        <p:spPr>
          <a:xfrm>
            <a:off x="6141156" y="9601201"/>
            <a:ext cx="1461912" cy="1692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500" b="0" i="0" kern="1200" dirty="0">
                <a:solidFill>
                  <a:srgbClr val="403F41"/>
                </a:solidFill>
                <a:effectLst/>
                <a:latin typeface="Source Sans Pro Light" panose="020B0403030403020204" pitchFamily="34" charset="77"/>
                <a:ea typeface="+mn-ea"/>
                <a:cs typeface="+mn-cs"/>
              </a:rPr>
              <a:t>©2019 American Cancer Society, Inc. No. 013279</a:t>
            </a:r>
          </a:p>
        </p:txBody>
      </p:sp>
    </p:spTree>
    <p:extLst>
      <p:ext uri="{BB962C8B-B14F-4D97-AF65-F5344CB8AC3E}">
        <p14:creationId xmlns:p14="http://schemas.microsoft.com/office/powerpoint/2010/main" val="2208329424"/>
      </p:ext>
    </p:extLst>
  </p:cSld>
  <p:clrMap bg1="lt1" tx1="dk1" bg2="lt2" tx2="dk2" accent1="accent1" accent2="accent2" accent3="accent3" accent4="accent4" accent5="accent5" accent6="accent6" hlink="hlink" folHlink="folHlink"/>
  <p:sldLayoutIdLst>
    <p:sldLayoutId id="2147483730" r:id="rId1"/>
  </p:sldLayoutIdLst>
  <p:hf hdr="0" ftr="0" dt="0"/>
  <p:txStyles>
    <p:titleStyle>
      <a:lvl1pPr algn="l" defTabSz="777240" rtl="0" eaLnBrk="1" latinLnBrk="0" hangingPunct="1">
        <a:lnSpc>
          <a:spcPct val="90000"/>
        </a:lnSpc>
        <a:spcBef>
          <a:spcPct val="0"/>
        </a:spcBef>
        <a:buNone/>
        <a:defRPr sz="3740" kern="1200">
          <a:solidFill>
            <a:schemeClr val="tx1"/>
          </a:solidFill>
          <a:latin typeface="Source Sans Pro" panose="020B0503030403020204" pitchFamily="34" charset="77"/>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Source Sans Pro" panose="020B0503030403020204" pitchFamily="34" charset="77"/>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Source Sans Pro" panose="020B0503030403020204" pitchFamily="34" charset="77"/>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Source Sans Pro" panose="020B0503030403020204" pitchFamily="34" charset="77"/>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ource Sans Pro" panose="020B0503030403020204" pitchFamily="34" charset="77"/>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ource Sans Pro" panose="020B0503030403020204" pitchFamily="34"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95B8AF-29AE-0349-A9CB-9BC376FDC30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0"/>
            <a:ext cx="7772400" cy="10058400"/>
          </a:xfrm>
          <a:prstGeom prst="rect">
            <a:avLst/>
          </a:prstGeom>
        </p:spPr>
      </p:pic>
      <p:pic>
        <p:nvPicPr>
          <p:cNvPr id="7" name="Picture 6">
            <a:extLst>
              <a:ext uri="{FF2B5EF4-FFF2-40B4-BE49-F238E27FC236}">
                <a16:creationId xmlns:a16="http://schemas.microsoft.com/office/drawing/2014/main" id="{212DF526-C653-BA44-8922-E7FC66AEEB98}"/>
              </a:ext>
            </a:extLst>
          </p:cNvPr>
          <p:cNvPicPr>
            <a:picLocks noChangeAspect="1"/>
          </p:cNvPicPr>
          <p:nvPr userDrawn="1"/>
        </p:nvPicPr>
        <p:blipFill>
          <a:blip r:embed="rId4"/>
          <a:srcRect/>
          <a:stretch/>
        </p:blipFill>
        <p:spPr>
          <a:xfrm>
            <a:off x="322447" y="8769971"/>
            <a:ext cx="1021456" cy="615195"/>
          </a:xfrm>
          <a:prstGeom prst="rect">
            <a:avLst/>
          </a:prstGeom>
        </p:spPr>
      </p:pic>
      <p:sp>
        <p:nvSpPr>
          <p:cNvPr id="2" name="TextBox 1">
            <a:extLst>
              <a:ext uri="{FF2B5EF4-FFF2-40B4-BE49-F238E27FC236}">
                <a16:creationId xmlns:a16="http://schemas.microsoft.com/office/drawing/2014/main" id="{CB0924B4-5BA1-9148-BC15-38B068903BDE}"/>
              </a:ext>
            </a:extLst>
          </p:cNvPr>
          <p:cNvSpPr txBox="1"/>
          <p:nvPr userDrawn="1"/>
        </p:nvSpPr>
        <p:spPr>
          <a:xfrm>
            <a:off x="6141156" y="9601201"/>
            <a:ext cx="1461912" cy="1692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500" b="0" i="0" kern="1200" dirty="0">
                <a:solidFill>
                  <a:srgbClr val="403F41"/>
                </a:solidFill>
                <a:effectLst/>
                <a:latin typeface="Source Sans Pro Light" panose="020B0403030403020204" pitchFamily="34" charset="77"/>
                <a:ea typeface="+mn-ea"/>
                <a:cs typeface="+mn-cs"/>
              </a:rPr>
              <a:t>©2020, American Cancer Society, Inc. No. 013279</a:t>
            </a:r>
          </a:p>
        </p:txBody>
      </p:sp>
      <p:sp>
        <p:nvSpPr>
          <p:cNvPr id="6" name="TextBox 5">
            <a:extLst>
              <a:ext uri="{FF2B5EF4-FFF2-40B4-BE49-F238E27FC236}">
                <a16:creationId xmlns:a16="http://schemas.microsoft.com/office/drawing/2014/main" id="{7FAF20B0-B234-3546-A06A-57B6A1A58BFE}"/>
              </a:ext>
            </a:extLst>
          </p:cNvPr>
          <p:cNvSpPr txBox="1"/>
          <p:nvPr userDrawn="1"/>
        </p:nvSpPr>
        <p:spPr>
          <a:xfrm>
            <a:off x="260359" y="9541464"/>
            <a:ext cx="1897543" cy="2693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err="1">
                <a:solidFill>
                  <a:srgbClr val="403F41"/>
                </a:solidFill>
                <a:effectLst/>
                <a:latin typeface="Source Sans Pro" panose="020B0503030403020204" pitchFamily="34" charset="77"/>
                <a:ea typeface="+mn-ea"/>
                <a:cs typeface="+mn-cs"/>
              </a:rPr>
              <a:t>cancer.org</a:t>
            </a:r>
            <a:r>
              <a:rPr lang="en-US" sz="1100" b="0" i="0" kern="1200" dirty="0">
                <a:solidFill>
                  <a:srgbClr val="403F41"/>
                </a:solidFill>
                <a:effectLst/>
                <a:latin typeface="Source Sans Pro" panose="020B0503030403020204" pitchFamily="34" charset="77"/>
                <a:ea typeface="+mn-ea"/>
                <a:cs typeface="+mn-cs"/>
              </a:rPr>
              <a:t> | 1.800.227.2345</a:t>
            </a:r>
          </a:p>
        </p:txBody>
      </p:sp>
    </p:spTree>
    <p:extLst>
      <p:ext uri="{BB962C8B-B14F-4D97-AF65-F5344CB8AC3E}">
        <p14:creationId xmlns:p14="http://schemas.microsoft.com/office/powerpoint/2010/main" val="885399148"/>
      </p:ext>
    </p:extLst>
  </p:cSld>
  <p:clrMap bg1="lt1" tx1="dk1" bg2="lt2" tx2="dk2" accent1="accent1" accent2="accent2" accent3="accent3" accent4="accent4" accent5="accent5" accent6="accent6" hlink="hlink" folHlink="folHlink"/>
  <p:sldLayoutIdLst>
    <p:sldLayoutId id="214748371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mailto:Ann.Schroeppel@cancer.org" TargetMode="Externa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F90E523E-CBCF-7A40-AB44-9E0BFA84BF7D}"/>
              </a:ext>
            </a:extLst>
          </p:cNvPr>
          <p:cNvSpPr txBox="1">
            <a:spLocks/>
          </p:cNvSpPr>
          <p:nvPr/>
        </p:nvSpPr>
        <p:spPr>
          <a:xfrm>
            <a:off x="1890236" y="573723"/>
            <a:ext cx="5272564" cy="310197"/>
          </a:xfrm>
          <a:prstGeom prst="rect">
            <a:avLst/>
          </a:prstGeom>
        </p:spPr>
        <p:txBody>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Source Sans Pro" panose="020B0503030403020204" pitchFamily="34" charset="77"/>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Source Sans Pro" panose="020B0503030403020204" pitchFamily="34" charset="77"/>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Source Sans Pro" panose="020B0503030403020204" pitchFamily="34" charset="77"/>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ource Sans Pro" panose="020B0503030403020204" pitchFamily="34" charset="77"/>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ource Sans Pro" panose="020B0503030403020204" pitchFamily="34"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Font typeface="Arial" panose="020B0604020202020204" pitchFamily="34" charset="0"/>
              <a:buNone/>
            </a:pPr>
            <a:r>
              <a:rPr lang="en-US" sz="1300" b="1" dirty="0">
                <a:solidFill>
                  <a:srgbClr val="403F41"/>
                </a:solidFill>
              </a:rPr>
              <a:t>Relay For Life of Moniteau County</a:t>
            </a:r>
          </a:p>
        </p:txBody>
      </p:sp>
      <p:sp>
        <p:nvSpPr>
          <p:cNvPr id="6" name="Text Placeholder 3">
            <a:extLst>
              <a:ext uri="{FF2B5EF4-FFF2-40B4-BE49-F238E27FC236}">
                <a16:creationId xmlns:a16="http://schemas.microsoft.com/office/drawing/2014/main" id="{AB1B45D7-B63F-004C-9A41-1960E54B4707}"/>
              </a:ext>
            </a:extLst>
          </p:cNvPr>
          <p:cNvSpPr txBox="1">
            <a:spLocks/>
          </p:cNvSpPr>
          <p:nvPr/>
        </p:nvSpPr>
        <p:spPr>
          <a:xfrm>
            <a:off x="1890236" y="810261"/>
            <a:ext cx="5638324" cy="530860"/>
          </a:xfrm>
          <a:prstGeom prst="rect">
            <a:avLst/>
          </a:prstGeom>
        </p:spPr>
        <p:txBody>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Source Sans Pro" panose="020B0503030403020204" pitchFamily="34" charset="77"/>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Source Sans Pro" panose="020B0503030403020204" pitchFamily="34" charset="77"/>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Source Sans Pro" panose="020B0503030403020204" pitchFamily="34" charset="77"/>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ource Sans Pro" panose="020B0503030403020204" pitchFamily="34" charset="77"/>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ource Sans Pro" panose="020B0503030403020204" pitchFamily="34"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2900" spc="100" dirty="0">
                <a:solidFill>
                  <a:srgbClr val="472C77"/>
                </a:solidFill>
                <a:latin typeface="Source Sans Pro Light" panose="020B0403030403020204" pitchFamily="34" charset="77"/>
              </a:rPr>
              <a:t>2021 Sponsorship Opportunities</a:t>
            </a:r>
          </a:p>
        </p:txBody>
      </p:sp>
      <p:pic>
        <p:nvPicPr>
          <p:cNvPr id="4" name="Picture Placeholder 3" descr="A person wearing a pink car on a street&#10;&#10;Description automatically generated">
            <a:extLst>
              <a:ext uri="{FF2B5EF4-FFF2-40B4-BE49-F238E27FC236}">
                <a16:creationId xmlns:a16="http://schemas.microsoft.com/office/drawing/2014/main" id="{3823857F-C661-4D0C-ABED-F1DF4A0B454D}"/>
              </a:ext>
            </a:extLst>
          </p:cNvPr>
          <p:cNvPicPr>
            <a:picLocks noGrp="1" noChangeAspect="1"/>
          </p:cNvPicPr>
          <p:nvPr>
            <p:ph type="pic" sz="quarter" idx="10"/>
          </p:nvPr>
        </p:nvPicPr>
        <p:blipFill>
          <a:blip r:embed="rId2"/>
          <a:srcRect l="13169" r="13169"/>
          <a:stretch>
            <a:fillRect/>
          </a:stretch>
        </p:blipFill>
        <p:spPr>
          <a:xfrm>
            <a:off x="233363" y="1863725"/>
            <a:ext cx="7305675" cy="6611938"/>
          </a:xfrm>
        </p:spPr>
      </p:pic>
      <p:sp>
        <p:nvSpPr>
          <p:cNvPr id="2" name="TextBox 1">
            <a:extLst>
              <a:ext uri="{FF2B5EF4-FFF2-40B4-BE49-F238E27FC236}">
                <a16:creationId xmlns:a16="http://schemas.microsoft.com/office/drawing/2014/main" id="{CD8A12D0-EA21-4E83-B840-1FD0ECD6A1C5}"/>
              </a:ext>
            </a:extLst>
          </p:cNvPr>
          <p:cNvSpPr txBox="1"/>
          <p:nvPr/>
        </p:nvSpPr>
        <p:spPr>
          <a:xfrm>
            <a:off x="4275786" y="9086136"/>
            <a:ext cx="3263253" cy="369332"/>
          </a:xfrm>
          <a:prstGeom prst="rect">
            <a:avLst/>
          </a:prstGeom>
          <a:noFill/>
        </p:spPr>
        <p:txBody>
          <a:bodyPr wrap="square" rtlCol="0">
            <a:spAutoFit/>
          </a:bodyPr>
          <a:lstStyle/>
          <a:p>
            <a:r>
              <a:rPr lang="en-US" dirty="0">
                <a:solidFill>
                  <a:srgbClr val="472C77"/>
                </a:solidFill>
                <a:latin typeface="Source Sans Pro Light" panose="020B0403030403020204" pitchFamily="34" charset="0"/>
              </a:rPr>
              <a:t>RelayForLife.org/</a:t>
            </a:r>
            <a:r>
              <a:rPr lang="en-US" dirty="0" err="1">
                <a:solidFill>
                  <a:srgbClr val="472C77"/>
                </a:solidFill>
                <a:latin typeface="Source Sans Pro Light" panose="020B0403030403020204" pitchFamily="34" charset="0"/>
              </a:rPr>
              <a:t>MoniteauCOMO</a:t>
            </a:r>
            <a:endParaRPr lang="en-US" dirty="0">
              <a:solidFill>
                <a:srgbClr val="472C77"/>
              </a:solidFill>
              <a:latin typeface="Source Sans Pro Light" panose="020B0403030403020204" pitchFamily="34" charset="0"/>
            </a:endParaRPr>
          </a:p>
        </p:txBody>
      </p:sp>
    </p:spTree>
    <p:extLst>
      <p:ext uri="{BB962C8B-B14F-4D97-AF65-F5344CB8AC3E}">
        <p14:creationId xmlns:p14="http://schemas.microsoft.com/office/powerpoint/2010/main" val="1284597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5CC06B-2638-4D48-B1A4-2C7AFA6D7E2F}"/>
              </a:ext>
            </a:extLst>
          </p:cNvPr>
          <p:cNvSpPr/>
          <p:nvPr/>
        </p:nvSpPr>
        <p:spPr>
          <a:xfrm>
            <a:off x="333375" y="1619250"/>
            <a:ext cx="7219950" cy="2838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car&#10;&#10;Description automatically generated">
            <a:extLst>
              <a:ext uri="{FF2B5EF4-FFF2-40B4-BE49-F238E27FC236}">
                <a16:creationId xmlns:a16="http://schemas.microsoft.com/office/drawing/2014/main" id="{1AC48FA1-F96C-4D41-A8B8-77D5F7618D7D}"/>
              </a:ext>
            </a:extLst>
          </p:cNvPr>
          <p:cNvPicPr>
            <a:picLocks noChangeAspect="1"/>
          </p:cNvPicPr>
          <p:nvPr/>
        </p:nvPicPr>
        <p:blipFill>
          <a:blip r:embed="rId3"/>
          <a:stretch>
            <a:fillRect/>
          </a:stretch>
        </p:blipFill>
        <p:spPr>
          <a:xfrm>
            <a:off x="401637" y="1519510"/>
            <a:ext cx="6824663" cy="3037930"/>
          </a:xfrm>
          <a:prstGeom prst="rect">
            <a:avLst/>
          </a:prstGeom>
        </p:spPr>
      </p:pic>
      <p:sp>
        <p:nvSpPr>
          <p:cNvPr id="2" name="Rectangle 1">
            <a:extLst>
              <a:ext uri="{FF2B5EF4-FFF2-40B4-BE49-F238E27FC236}">
                <a16:creationId xmlns:a16="http://schemas.microsoft.com/office/drawing/2014/main" id="{EAD405BF-B57E-446B-BB07-42846B8B0516}"/>
              </a:ext>
            </a:extLst>
          </p:cNvPr>
          <p:cNvSpPr/>
          <p:nvPr/>
        </p:nvSpPr>
        <p:spPr>
          <a:xfrm>
            <a:off x="2381250" y="2438400"/>
            <a:ext cx="2843213" cy="44767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Image pending media release.  Expected soon.</a:t>
            </a:r>
          </a:p>
        </p:txBody>
      </p:sp>
      <p:pic>
        <p:nvPicPr>
          <p:cNvPr id="4" name="Picture 3" descr="A picture containing food&#10;&#10;Description automatically generated">
            <a:extLst>
              <a:ext uri="{FF2B5EF4-FFF2-40B4-BE49-F238E27FC236}">
                <a16:creationId xmlns:a16="http://schemas.microsoft.com/office/drawing/2014/main" id="{55DFCD35-B522-4C61-AF9A-0C1BFB5C7C73}"/>
              </a:ext>
            </a:extLst>
          </p:cNvPr>
          <p:cNvPicPr>
            <a:picLocks noChangeAspect="1"/>
          </p:cNvPicPr>
          <p:nvPr/>
        </p:nvPicPr>
        <p:blipFill>
          <a:blip r:embed="rId4"/>
          <a:stretch>
            <a:fillRect/>
          </a:stretch>
        </p:blipFill>
        <p:spPr>
          <a:xfrm>
            <a:off x="399233" y="1447881"/>
            <a:ext cx="6824663" cy="3245877"/>
          </a:xfrm>
          <a:prstGeom prst="rect">
            <a:avLst/>
          </a:prstGeom>
        </p:spPr>
      </p:pic>
    </p:spTree>
    <p:extLst>
      <p:ext uri="{BB962C8B-B14F-4D97-AF65-F5344CB8AC3E}">
        <p14:creationId xmlns:p14="http://schemas.microsoft.com/office/powerpoint/2010/main" val="207166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Table 28">
            <a:extLst>
              <a:ext uri="{FF2B5EF4-FFF2-40B4-BE49-F238E27FC236}">
                <a16:creationId xmlns:a16="http://schemas.microsoft.com/office/drawing/2014/main" id="{2F3209CA-44B4-524D-ACD0-96731F3FAB02}"/>
              </a:ext>
            </a:extLst>
          </p:cNvPr>
          <p:cNvGraphicFramePr>
            <a:graphicFrameLocks noGrp="1"/>
          </p:cNvGraphicFramePr>
          <p:nvPr>
            <p:extLst>
              <p:ext uri="{D42A27DB-BD31-4B8C-83A1-F6EECF244321}">
                <p14:modId xmlns:p14="http://schemas.microsoft.com/office/powerpoint/2010/main" val="1057911004"/>
              </p:ext>
            </p:extLst>
          </p:nvPr>
        </p:nvGraphicFramePr>
        <p:xfrm>
          <a:off x="384933" y="1643094"/>
          <a:ext cx="7002534" cy="6858000"/>
        </p:xfrm>
        <a:graphic>
          <a:graphicData uri="http://schemas.openxmlformats.org/drawingml/2006/table">
            <a:tbl>
              <a:tblPr firstRow="1" bandRow="1"/>
              <a:tblGrid>
                <a:gridCol w="2468880">
                  <a:extLst>
                    <a:ext uri="{9D8B030D-6E8A-4147-A177-3AD203B41FA5}">
                      <a16:colId xmlns:a16="http://schemas.microsoft.com/office/drawing/2014/main" val="2236167073"/>
                    </a:ext>
                  </a:extLst>
                </a:gridCol>
                <a:gridCol w="822960">
                  <a:extLst>
                    <a:ext uri="{9D8B030D-6E8A-4147-A177-3AD203B41FA5}">
                      <a16:colId xmlns:a16="http://schemas.microsoft.com/office/drawing/2014/main" val="3597418419"/>
                    </a:ext>
                  </a:extLst>
                </a:gridCol>
                <a:gridCol w="731520">
                  <a:extLst>
                    <a:ext uri="{9D8B030D-6E8A-4147-A177-3AD203B41FA5}">
                      <a16:colId xmlns:a16="http://schemas.microsoft.com/office/drawing/2014/main" val="3271256646"/>
                    </a:ext>
                  </a:extLst>
                </a:gridCol>
                <a:gridCol w="731520">
                  <a:extLst>
                    <a:ext uri="{9D8B030D-6E8A-4147-A177-3AD203B41FA5}">
                      <a16:colId xmlns:a16="http://schemas.microsoft.com/office/drawing/2014/main" val="2627720381"/>
                    </a:ext>
                  </a:extLst>
                </a:gridCol>
                <a:gridCol w="731520">
                  <a:extLst>
                    <a:ext uri="{9D8B030D-6E8A-4147-A177-3AD203B41FA5}">
                      <a16:colId xmlns:a16="http://schemas.microsoft.com/office/drawing/2014/main" val="2237202801"/>
                    </a:ext>
                  </a:extLst>
                </a:gridCol>
                <a:gridCol w="731520">
                  <a:extLst>
                    <a:ext uri="{9D8B030D-6E8A-4147-A177-3AD203B41FA5}">
                      <a16:colId xmlns:a16="http://schemas.microsoft.com/office/drawing/2014/main" val="824458394"/>
                    </a:ext>
                  </a:extLst>
                </a:gridCol>
                <a:gridCol w="784614">
                  <a:extLst>
                    <a:ext uri="{9D8B030D-6E8A-4147-A177-3AD203B41FA5}">
                      <a16:colId xmlns:a16="http://schemas.microsoft.com/office/drawing/2014/main" val="3649201249"/>
                    </a:ext>
                  </a:extLst>
                </a:gridCol>
              </a:tblGrid>
              <a:tr h="338328">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r>
                        <a:rPr lang="en-US" sz="1050" b="1" i="0" dirty="0">
                          <a:solidFill>
                            <a:schemeClr val="bg1"/>
                          </a:solidFill>
                          <a:latin typeface="Source Sans Pro Black" panose="020B0503030403020204" pitchFamily="34" charset="77"/>
                        </a:rPr>
                        <a:t>SPONSOR BENEFIT</a:t>
                      </a:r>
                    </a:p>
                  </a:txBody>
                  <a:tcPr anchor="ctr">
                    <a:lnL w="12700" cap="flat" cmpd="sng" algn="ctr">
                      <a:solidFill>
                        <a:srgbClr val="532D8D"/>
                      </a:solidFill>
                      <a:prstDash val="solid"/>
                      <a:round/>
                      <a:headEnd type="none" w="med" len="med"/>
                      <a:tailEnd type="none" w="med" len="med"/>
                    </a:lnL>
                    <a:lnR w="3175" cap="flat" cmpd="sng" algn="ctr">
                      <a:solidFill>
                        <a:srgbClr val="FFFFFF"/>
                      </a:solidFill>
                      <a:prstDash val="solid"/>
                      <a:round/>
                      <a:headEnd type="none" w="med" len="med"/>
                      <a:tailEnd type="none" w="med" len="med"/>
                    </a:lnR>
                    <a:lnT w="12700" cmpd="sng">
                      <a:solidFill>
                        <a:srgbClr val="532D8D"/>
                      </a:solidFill>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472C77"/>
                    </a:solid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r>
                        <a:rPr lang="en-US" sz="800" b="1" i="0" dirty="0">
                          <a:solidFill>
                            <a:schemeClr val="bg1"/>
                          </a:solidFill>
                          <a:latin typeface="Source Sans Pro Black" panose="020B0503030403020204" pitchFamily="34" charset="77"/>
                        </a:rPr>
                        <a:t>PRESENTING</a:t>
                      </a:r>
                    </a:p>
                    <a:p>
                      <a:pPr algn="ctr"/>
                      <a:r>
                        <a:rPr lang="en-US" sz="800" b="1" i="0" dirty="0">
                          <a:solidFill>
                            <a:schemeClr val="bg1"/>
                          </a:solidFill>
                          <a:latin typeface="Source Sans Pro Black" panose="020B0503030403020204" pitchFamily="34" charset="77"/>
                        </a:rPr>
                        <a:t>$5,000</a:t>
                      </a:r>
                    </a:p>
                  </a:txBody>
                  <a:tcPr anchor="ctr">
                    <a:lnL w="3175" cap="flat" cmpd="sng" algn="ctr">
                      <a:solidFill>
                        <a:srgbClr val="FFFFFF"/>
                      </a:solidFill>
                      <a:prstDash val="solid"/>
                      <a:round/>
                      <a:headEnd type="none" w="med" len="med"/>
                      <a:tailEnd type="none" w="med" len="med"/>
                    </a:lnL>
                    <a:lnR w="3175" cap="flat" cmpd="sng" algn="ctr">
                      <a:solidFill>
                        <a:srgbClr val="FFFFFF"/>
                      </a:solidFill>
                      <a:prstDash val="solid"/>
                      <a:round/>
                      <a:headEnd type="none" w="med" len="med"/>
                      <a:tailEnd type="none" w="med" len="med"/>
                    </a:lnR>
                    <a:lnT w="12700" cmpd="sng">
                      <a:solidFill>
                        <a:srgbClr val="532D8D"/>
                      </a:solidFill>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472C77"/>
                    </a:solid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r>
                        <a:rPr lang="en-US" sz="800" b="1" i="0" dirty="0">
                          <a:solidFill>
                            <a:schemeClr val="bg1"/>
                          </a:solidFill>
                          <a:latin typeface="Source Sans Pro Black" panose="020B0503030403020204" pitchFamily="34" charset="77"/>
                        </a:rPr>
                        <a:t>PLATINUM</a:t>
                      </a:r>
                    </a:p>
                    <a:p>
                      <a:pPr algn="ctr"/>
                      <a:r>
                        <a:rPr lang="en-US" sz="800" b="1" i="0" dirty="0">
                          <a:solidFill>
                            <a:schemeClr val="bg1"/>
                          </a:solidFill>
                          <a:latin typeface="Source Sans Pro Black" panose="020B0503030403020204" pitchFamily="34" charset="77"/>
                        </a:rPr>
                        <a:t>$2,500</a:t>
                      </a:r>
                    </a:p>
                  </a:txBody>
                  <a:tcPr anchor="ctr">
                    <a:lnL w="3175" cap="flat" cmpd="sng" algn="ctr">
                      <a:solidFill>
                        <a:srgbClr val="FFFFFF"/>
                      </a:solidFill>
                      <a:prstDash val="solid"/>
                      <a:round/>
                      <a:headEnd type="none" w="med" len="med"/>
                      <a:tailEnd type="none" w="med" len="med"/>
                    </a:lnL>
                    <a:lnR w="3175" cap="flat" cmpd="sng" algn="ctr">
                      <a:solidFill>
                        <a:srgbClr val="FFFFFF"/>
                      </a:solidFill>
                      <a:prstDash val="solid"/>
                      <a:round/>
                      <a:headEnd type="none" w="med" len="med"/>
                      <a:tailEnd type="none" w="med" len="med"/>
                    </a:lnR>
                    <a:lnT w="12700" cmpd="sng">
                      <a:solidFill>
                        <a:srgbClr val="532D8D"/>
                      </a:solidFill>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472C77"/>
                    </a:solid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r>
                        <a:rPr lang="en-US" sz="800" b="1" i="0" dirty="0">
                          <a:solidFill>
                            <a:schemeClr val="bg1"/>
                          </a:solidFill>
                          <a:latin typeface="Source Sans Pro Black" panose="020B0503030403020204" pitchFamily="34" charset="77"/>
                        </a:rPr>
                        <a:t>GOLD</a:t>
                      </a:r>
                    </a:p>
                    <a:p>
                      <a:pPr algn="ctr"/>
                      <a:r>
                        <a:rPr lang="en-US" sz="800" b="1" i="0" dirty="0">
                          <a:solidFill>
                            <a:schemeClr val="bg1"/>
                          </a:solidFill>
                          <a:latin typeface="Source Sans Pro Black" panose="020B0503030403020204" pitchFamily="34" charset="77"/>
                        </a:rPr>
                        <a:t>$1,500</a:t>
                      </a:r>
                    </a:p>
                  </a:txBody>
                  <a:tcPr anchor="ctr">
                    <a:lnL w="3175" cap="flat" cmpd="sng" algn="ctr">
                      <a:solidFill>
                        <a:srgbClr val="FFFFFF"/>
                      </a:solidFill>
                      <a:prstDash val="solid"/>
                      <a:round/>
                      <a:headEnd type="none" w="med" len="med"/>
                      <a:tailEnd type="none" w="med" len="med"/>
                    </a:lnL>
                    <a:lnR w="3175" cap="flat" cmpd="sng" algn="ctr">
                      <a:solidFill>
                        <a:srgbClr val="FFFFFF"/>
                      </a:solidFill>
                      <a:prstDash val="solid"/>
                      <a:round/>
                      <a:headEnd type="none" w="med" len="med"/>
                      <a:tailEnd type="none" w="med" len="med"/>
                    </a:lnR>
                    <a:lnT w="12700" cmpd="sng">
                      <a:solidFill>
                        <a:srgbClr val="532D8D"/>
                      </a:solidFill>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472C77"/>
                    </a:solid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r>
                        <a:rPr lang="en-US" sz="800" b="1" i="0" dirty="0">
                          <a:solidFill>
                            <a:schemeClr val="bg1"/>
                          </a:solidFill>
                          <a:latin typeface="Source Sans Pro Black" panose="020B0503030403020204" pitchFamily="34" charset="77"/>
                        </a:rPr>
                        <a:t>SILVER</a:t>
                      </a:r>
                    </a:p>
                    <a:p>
                      <a:pPr algn="ctr"/>
                      <a:r>
                        <a:rPr lang="en-US" sz="800" b="1" i="0" dirty="0">
                          <a:solidFill>
                            <a:schemeClr val="bg1"/>
                          </a:solidFill>
                          <a:latin typeface="Source Sans Pro Black" panose="020B0503030403020204" pitchFamily="34" charset="77"/>
                        </a:rPr>
                        <a:t>$1,000</a:t>
                      </a:r>
                    </a:p>
                  </a:txBody>
                  <a:tcPr anchor="ctr">
                    <a:lnL w="3175" cap="flat" cmpd="sng" algn="ctr">
                      <a:solidFill>
                        <a:srgbClr val="FFFFFF"/>
                      </a:solidFill>
                      <a:prstDash val="solid"/>
                      <a:round/>
                      <a:headEnd type="none" w="med" len="med"/>
                      <a:tailEnd type="none" w="med" len="med"/>
                    </a:lnL>
                    <a:lnR w="3175" cap="flat" cmpd="sng" algn="ctr">
                      <a:solidFill>
                        <a:srgbClr val="FFFFFF"/>
                      </a:solidFill>
                      <a:prstDash val="solid"/>
                      <a:round/>
                      <a:headEnd type="none" w="med" len="med"/>
                      <a:tailEnd type="none" w="med" len="med"/>
                    </a:lnR>
                    <a:lnT w="12700" cmpd="sng">
                      <a:solidFill>
                        <a:srgbClr val="532D8D"/>
                      </a:solidFill>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472C77"/>
                    </a:solid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r>
                        <a:rPr lang="en-US" sz="800" b="1" i="0" dirty="0">
                          <a:solidFill>
                            <a:schemeClr val="bg1"/>
                          </a:solidFill>
                          <a:latin typeface="Source Sans Pro Black" panose="020B0503030403020204" pitchFamily="34" charset="77"/>
                        </a:rPr>
                        <a:t>BRONZE</a:t>
                      </a:r>
                    </a:p>
                    <a:p>
                      <a:pPr algn="ctr"/>
                      <a:r>
                        <a:rPr lang="en-US" sz="800" b="1" i="0" dirty="0">
                          <a:solidFill>
                            <a:schemeClr val="bg1"/>
                          </a:solidFill>
                          <a:latin typeface="Source Sans Pro Black" panose="020B0503030403020204" pitchFamily="34" charset="77"/>
                        </a:rPr>
                        <a:t>$500</a:t>
                      </a:r>
                    </a:p>
                  </a:txBody>
                  <a:tcPr anchor="ctr">
                    <a:lnL w="3175" cap="flat" cmpd="sng" algn="ctr">
                      <a:solidFill>
                        <a:srgbClr val="FFFFFF"/>
                      </a:solidFill>
                      <a:prstDash val="solid"/>
                      <a:round/>
                      <a:headEnd type="none" w="med" len="med"/>
                      <a:tailEnd type="none" w="med" len="med"/>
                    </a:lnL>
                    <a:lnR w="3175" cap="flat" cmpd="sng" algn="ctr">
                      <a:solidFill>
                        <a:srgbClr val="FFFFFF"/>
                      </a:solidFill>
                      <a:prstDash val="solid"/>
                      <a:round/>
                      <a:headEnd type="none" w="med" len="med"/>
                      <a:tailEnd type="none" w="med" len="med"/>
                    </a:lnR>
                    <a:lnT w="12700" cmpd="sng">
                      <a:solidFill>
                        <a:srgbClr val="532D8D"/>
                      </a:solidFill>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472C77"/>
                    </a:solidFill>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algn="ctr"/>
                      <a:r>
                        <a:rPr lang="en-US" sz="800" b="1" i="0" dirty="0">
                          <a:solidFill>
                            <a:schemeClr val="bg1"/>
                          </a:solidFill>
                          <a:latin typeface="Source Sans Pro Black" panose="020B0503030403020204" pitchFamily="34" charset="77"/>
                        </a:rPr>
                        <a:t>COMMUNITY</a:t>
                      </a:r>
                    </a:p>
                    <a:p>
                      <a:pPr algn="ctr"/>
                      <a:r>
                        <a:rPr lang="en-US" sz="800" b="1" i="0" dirty="0">
                          <a:solidFill>
                            <a:schemeClr val="bg1"/>
                          </a:solidFill>
                          <a:latin typeface="Source Sans Pro Black" panose="020B0503030403020204" pitchFamily="34" charset="77"/>
                        </a:rPr>
                        <a:t>$250</a:t>
                      </a:r>
                    </a:p>
                  </a:txBody>
                  <a:tcPr anchor="ctr">
                    <a:lnL w="3175" cap="flat" cmpd="sng" algn="ctr">
                      <a:solidFill>
                        <a:srgbClr val="FFFFFF"/>
                      </a:solidFill>
                      <a:prstDash val="solid"/>
                      <a:round/>
                      <a:headEnd type="none" w="med" len="med"/>
                      <a:tailEnd type="none" w="med" len="med"/>
                    </a:lnL>
                    <a:lnR w="12700" cap="flat" cmpd="sng" algn="ctr">
                      <a:solidFill>
                        <a:srgbClr val="532D8D"/>
                      </a:solidFill>
                      <a:prstDash val="solid"/>
                      <a:round/>
                      <a:headEnd type="none" w="med" len="med"/>
                      <a:tailEnd type="none" w="med" len="med"/>
                    </a:lnR>
                    <a:lnT w="12700" cmpd="sng">
                      <a:solidFill>
                        <a:srgbClr val="532D8D"/>
                      </a:solidFill>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472C77"/>
                    </a:solidFill>
                  </a:tcPr>
                </a:tc>
                <a:extLst>
                  <a:ext uri="{0D108BD9-81ED-4DB2-BD59-A6C34878D82A}">
                    <a16:rowId xmlns:a16="http://schemas.microsoft.com/office/drawing/2014/main" val="2977976607"/>
                  </a:ext>
                </a:extLst>
              </a:tr>
              <a:tr h="2743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Employee engagement opportunity through custom company kickoff for your Relay For Life team</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rgbClr val="403F41"/>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2037724"/>
                  </a:ext>
                </a:extLst>
              </a:tr>
              <a:tr h="2743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Speaking opportunity during your local Relay For Life event</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rgbClr val="403F41"/>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135965919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750" kern="1200" dirty="0">
                          <a:solidFill>
                            <a:srgbClr val="403F41"/>
                          </a:solidFill>
                          <a:effectLst/>
                          <a:latin typeface="+mn-lt"/>
                          <a:ea typeface="+mn-ea"/>
                          <a:cs typeface="+mn-cs"/>
                        </a:rPr>
                        <a:t>Television and radio interview opportunities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rgbClr val="403F41"/>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0338989"/>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Sponsor logo featured on all post-event </a:t>
                      </a:r>
                      <a:br>
                        <a:rPr lang="en-US" sz="750" kern="1200" dirty="0">
                          <a:solidFill>
                            <a:srgbClr val="403F41"/>
                          </a:solidFill>
                          <a:effectLst/>
                          <a:latin typeface="+mn-lt"/>
                          <a:ea typeface="+mn-ea"/>
                          <a:cs typeface="+mn-cs"/>
                        </a:rPr>
                      </a:br>
                      <a:r>
                        <a:rPr lang="en-US" sz="750" kern="1200" dirty="0">
                          <a:solidFill>
                            <a:srgbClr val="403F41"/>
                          </a:solidFill>
                          <a:effectLst/>
                          <a:latin typeface="+mn-lt"/>
                          <a:ea typeface="+mn-ea"/>
                          <a:cs typeface="+mn-cs"/>
                        </a:rPr>
                        <a:t>thank-you emails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rgbClr val="403F41"/>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3605349012"/>
                  </a:ext>
                </a:extLst>
              </a:tr>
              <a:tr h="0">
                <a:tc>
                  <a:txBody>
                    <a:bodyPr/>
                    <a:lstStyle/>
                    <a:p>
                      <a:r>
                        <a:rPr lang="en-US" sz="750" kern="1200" dirty="0">
                          <a:solidFill>
                            <a:srgbClr val="403F41"/>
                          </a:solidFill>
                          <a:effectLst/>
                          <a:latin typeface="+mn-lt"/>
                          <a:ea typeface="+mn-ea"/>
                          <a:cs typeface="+mn-cs"/>
                        </a:rPr>
                        <a:t>Co-branded social media frames and cover photos made available to all event participants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00" b="0" i="0" dirty="0">
                        <a:solidFill>
                          <a:srgbClr val="403F41"/>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0709786"/>
                  </a:ext>
                </a:extLst>
              </a:tr>
              <a:tr h="0">
                <a:tc>
                  <a:txBody>
                    <a:bodyPr/>
                    <a:lstStyle/>
                    <a:p>
                      <a:r>
                        <a:rPr lang="en-US" sz="750" kern="1200" dirty="0">
                          <a:solidFill>
                            <a:srgbClr val="403F41"/>
                          </a:solidFill>
                          <a:effectLst/>
                          <a:latin typeface="+mn-lt"/>
                          <a:ea typeface="+mn-ea"/>
                          <a:cs typeface="+mn-cs"/>
                        </a:rPr>
                        <a:t>Opportunity to co-present (along with ACS) a local pre or post event activation (Examples include: a Photo Booth, Selfie Stop, Scavenger Hunt, or a locally designed experience</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459586068"/>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b="0" i="0" strike="noStrike" kern="1200" dirty="0">
                          <a:solidFill>
                            <a:srgbClr val="403F41"/>
                          </a:solidFill>
                          <a:effectLst/>
                          <a:latin typeface="+mn-lt"/>
                          <a:ea typeface="+mn-ea"/>
                          <a:cs typeface="+mn-cs"/>
                        </a:rPr>
                        <a:t>Access to American Cancer Society workplace wellness offerings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7964684"/>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b="0" i="0" kern="1200" dirty="0">
                          <a:solidFill>
                            <a:srgbClr val="403F41"/>
                          </a:solidFill>
                          <a:effectLst/>
                          <a:latin typeface="+mn-lt"/>
                          <a:ea typeface="+mn-ea"/>
                          <a:cs typeface="+mn-cs"/>
                        </a:rPr>
                        <a:t>Verbal recognition during your Relay For Life event opening ceremony</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3430210855"/>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Promotional space during your Relay For Life event with an opportunity to provide ACS-approved giveaways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96681384"/>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750" kern="1200" dirty="0">
                          <a:solidFill>
                            <a:srgbClr val="403F41"/>
                          </a:solidFill>
                          <a:effectLst/>
                          <a:latin typeface="+mn-lt"/>
                          <a:ea typeface="+mn-ea"/>
                          <a:cs typeface="+mn-cs"/>
                        </a:rPr>
                        <a:t>Company representative invitation to other American Cancer Society VIP functions in your community</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endParaRPr lang="en-US" sz="1200" b="0" i="0" dirty="0">
                        <a:solidFill>
                          <a:schemeClr val="accent5"/>
                        </a:solidFill>
                        <a:latin typeface="Wingdings 2" pitchFamily="2" charset="2"/>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866188807"/>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Premier Recognition on your local Relay For Life event Facebook timeline with in-feed post and story</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89031869"/>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b="0" i="0" kern="1200" dirty="0">
                          <a:solidFill>
                            <a:srgbClr val="403F41"/>
                          </a:solidFill>
                          <a:effectLst/>
                          <a:latin typeface="+mn-lt"/>
                          <a:ea typeface="+mn-ea"/>
                          <a:cs typeface="+mn-cs"/>
                        </a:rPr>
                        <a:t>Sponsor logo featured on all event promotional materials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4037287044"/>
                  </a:ext>
                </a:extLst>
              </a:tr>
              <a:tr h="2743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750" b="0" i="0" kern="1200" dirty="0">
                          <a:solidFill>
                            <a:srgbClr val="403F41"/>
                          </a:solidFill>
                          <a:effectLst/>
                          <a:latin typeface="+mn-lt"/>
                          <a:ea typeface="+mn-ea"/>
                          <a:cs typeface="+mn-cs"/>
                        </a:rPr>
                        <a:t>Recognition in ACS event news releases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6616371"/>
                  </a:ext>
                </a:extLst>
              </a:tr>
              <a:tr h="3194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750" kern="1200" dirty="0">
                          <a:solidFill>
                            <a:srgbClr val="403F41"/>
                          </a:solidFill>
                          <a:effectLst/>
                          <a:latin typeface="Calibri" panose="020F0502020204030204"/>
                          <a:ea typeface="+mn-ea"/>
                          <a:cs typeface="+mn-cs"/>
                        </a:rPr>
                        <a:t>Rights for you to promote sponsorship in other publication with co-branded ad (ad templates provided </a:t>
                      </a:r>
                      <a:br>
                        <a:rPr lang="en-US" sz="750" kern="1200" dirty="0">
                          <a:solidFill>
                            <a:srgbClr val="403F41"/>
                          </a:solidFill>
                          <a:effectLst/>
                          <a:latin typeface="Calibri" panose="020F0502020204030204"/>
                          <a:ea typeface="+mn-ea"/>
                          <a:cs typeface="+mn-cs"/>
                        </a:rPr>
                      </a:br>
                      <a:r>
                        <a:rPr lang="en-US" sz="750" kern="1200" dirty="0">
                          <a:solidFill>
                            <a:srgbClr val="403F41"/>
                          </a:solidFill>
                          <a:effectLst/>
                          <a:latin typeface="Calibri" panose="020F0502020204030204"/>
                          <a:ea typeface="+mn-ea"/>
                          <a:cs typeface="+mn-cs"/>
                        </a:rPr>
                        <a:t>by ACS)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3737552054"/>
                  </a:ext>
                </a:extLst>
              </a:tr>
              <a:tr h="3200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b="0" i="0" kern="1200" dirty="0">
                          <a:solidFill>
                            <a:srgbClr val="403F41"/>
                          </a:solidFill>
                          <a:effectLst/>
                          <a:latin typeface="+mn-lt"/>
                          <a:ea typeface="+mn-ea"/>
                          <a:cs typeface="+mn-cs"/>
                        </a:rPr>
                        <a:t>Sponsor logo placement on co-branded event signage on banners, track signs, and video where applicable</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7050451"/>
                  </a:ext>
                </a:extLst>
              </a:tr>
              <a:tr h="3200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Rights to promote sponsorship in company materials with branded image</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2099034010"/>
                  </a:ext>
                </a:extLst>
              </a:tr>
              <a:tr h="4389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Sponsor logo featured on the home page of your</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750" kern="1200" dirty="0">
                          <a:solidFill>
                            <a:srgbClr val="403F41"/>
                          </a:solidFill>
                          <a:effectLst/>
                          <a:latin typeface="+mn-lt"/>
                          <a:ea typeface="+mn-ea"/>
                          <a:cs typeface="+mn-cs"/>
                        </a:rPr>
                        <a:t>local Relay For Life event website with link to your company website</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1000" b="0" i="0" dirty="0">
                        <a:solidFill>
                          <a:schemeClr val="accent5"/>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8082750"/>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Sponsor name/logo on event T-shirt for </a:t>
                      </a:r>
                      <a:br>
                        <a:rPr lang="en-US" sz="750" kern="1200" dirty="0">
                          <a:solidFill>
                            <a:srgbClr val="403F41"/>
                          </a:solidFill>
                          <a:effectLst/>
                          <a:latin typeface="+mn-lt"/>
                          <a:ea typeface="+mn-ea"/>
                          <a:cs typeface="+mn-cs"/>
                        </a:rPr>
                      </a:br>
                      <a:r>
                        <a:rPr lang="en-US" sz="750" kern="1200" dirty="0">
                          <a:solidFill>
                            <a:srgbClr val="403F41"/>
                          </a:solidFill>
                          <a:effectLst/>
                          <a:latin typeface="+mn-lt"/>
                          <a:ea typeface="+mn-ea"/>
                          <a:cs typeface="+mn-cs"/>
                        </a:rPr>
                        <a:t>Hope Club members (or other comparable benefit mutually agreed upon between sponsor and ACS)</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900" b="1" i="0" dirty="0">
                          <a:solidFill>
                            <a:srgbClr val="403F41"/>
                          </a:solidFill>
                          <a:latin typeface="Calibri" panose="020F0502020204030204" pitchFamily="34" charset="0"/>
                          <a:cs typeface="Calibri" panose="020F0502020204030204" pitchFamily="34" charset="0"/>
                        </a:rPr>
                        <a:t>LOGO</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900" b="1" i="0" dirty="0">
                          <a:solidFill>
                            <a:srgbClr val="403F41"/>
                          </a:solidFill>
                          <a:latin typeface="Calibri" panose="020F0502020204030204" pitchFamily="34" charset="0"/>
                          <a:cs typeface="Calibri" panose="020F0502020204030204" pitchFamily="34" charset="0"/>
                        </a:rPr>
                        <a:t>LOGO</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900" b="1" i="0">
                          <a:solidFill>
                            <a:srgbClr val="403F41"/>
                          </a:solidFill>
                          <a:latin typeface="Calibri" panose="020F0502020204030204" pitchFamily="34" charset="0"/>
                          <a:cs typeface="Calibri" panose="020F0502020204030204" pitchFamily="34" charset="0"/>
                        </a:rPr>
                        <a:t>LOGO</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900" b="1" i="0" dirty="0">
                          <a:solidFill>
                            <a:srgbClr val="403F41"/>
                          </a:solidFill>
                          <a:latin typeface="Calibri" panose="020F0502020204030204" pitchFamily="34" charset="0"/>
                          <a:cs typeface="Calibri" panose="020F0502020204030204" pitchFamily="34" charset="0"/>
                        </a:rPr>
                        <a:t>NAME</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900" b="1" i="0" dirty="0">
                          <a:solidFill>
                            <a:srgbClr val="403F41"/>
                          </a:solidFill>
                          <a:latin typeface="Calibri" panose="020F0502020204030204" pitchFamily="34" charset="0"/>
                          <a:cs typeface="Calibri" panose="020F0502020204030204" pitchFamily="34" charset="0"/>
                        </a:rPr>
                        <a:t>NAME</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900" b="0" i="0" dirty="0">
                        <a:solidFill>
                          <a:srgbClr val="403F41"/>
                        </a:solidFill>
                        <a:latin typeface="Source Sans Pro Light" panose="020B0403030403020204" pitchFamily="34" charset="77"/>
                      </a:endParaRP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rgbClr val="532D8D">
                        <a:alpha val="20000"/>
                      </a:srgbClr>
                    </a:solidFill>
                  </a:tcPr>
                </a:tc>
                <a:extLst>
                  <a:ext uri="{0D108BD9-81ED-4DB2-BD59-A6C34878D82A}">
                    <a16:rowId xmlns:a16="http://schemas.microsoft.com/office/drawing/2014/main" val="3935455299"/>
                  </a:ext>
                </a:extLst>
              </a:tr>
              <a:tr h="3200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750" kern="1200" dirty="0">
                          <a:solidFill>
                            <a:srgbClr val="403F41"/>
                          </a:solidFill>
                          <a:effectLst/>
                          <a:latin typeface="+mn-lt"/>
                          <a:ea typeface="+mn-ea"/>
                          <a:cs typeface="+mn-cs"/>
                        </a:rPr>
                        <a:t>Year-round opportunities to engage with participants including representation on the Event Leadership Team</a:t>
                      </a:r>
                    </a:p>
                  </a:txBody>
                  <a:tcPr anchor="ctr">
                    <a:lnL w="12700"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700" b="1" i="0" dirty="0">
                          <a:solidFill>
                            <a:srgbClr val="403F41"/>
                          </a:solidFill>
                          <a:latin typeface="Calibri" panose="020F0502020204030204" pitchFamily="34" charset="0"/>
                          <a:cs typeface="Calibri" panose="020F0502020204030204" pitchFamily="34" charset="0"/>
                        </a:rPr>
                        <a:t>SPEAKING</a:t>
                      </a:r>
                      <a:br>
                        <a:rPr lang="en-US" sz="700" b="1" i="0" dirty="0">
                          <a:solidFill>
                            <a:srgbClr val="403F41"/>
                          </a:solidFill>
                          <a:latin typeface="Calibri" panose="020F0502020204030204" pitchFamily="34" charset="0"/>
                          <a:cs typeface="Calibri" panose="020F0502020204030204" pitchFamily="34" charset="0"/>
                        </a:rPr>
                      </a:br>
                      <a:r>
                        <a:rPr lang="en-US" sz="700" b="1" i="0" dirty="0">
                          <a:solidFill>
                            <a:srgbClr val="403F41"/>
                          </a:solidFill>
                          <a:latin typeface="Calibri" panose="020F0502020204030204" pitchFamily="34" charset="0"/>
                          <a:cs typeface="Calibri" panose="020F0502020204030204" pitchFamily="34" charset="0"/>
                        </a:rPr>
                        <a:t>OPPORTUNITY</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700" b="1" i="0" dirty="0">
                          <a:solidFill>
                            <a:srgbClr val="403F41"/>
                          </a:solidFill>
                          <a:latin typeface="Calibri" panose="020F0502020204030204" pitchFamily="34" charset="0"/>
                          <a:cs typeface="Calibri" panose="020F0502020204030204" pitchFamily="34" charset="0"/>
                        </a:rPr>
                        <a:t>SPEAKING</a:t>
                      </a:r>
                      <a:br>
                        <a:rPr lang="en-US" sz="700" b="1" i="0" dirty="0">
                          <a:solidFill>
                            <a:srgbClr val="403F41"/>
                          </a:solidFill>
                          <a:latin typeface="Calibri" panose="020F0502020204030204" pitchFamily="34" charset="0"/>
                          <a:cs typeface="Calibri" panose="020F0502020204030204" pitchFamily="34" charset="0"/>
                        </a:rPr>
                      </a:br>
                      <a:r>
                        <a:rPr lang="en-US" sz="700" b="1" i="0" dirty="0">
                          <a:solidFill>
                            <a:srgbClr val="403F41"/>
                          </a:solidFill>
                          <a:latin typeface="Calibri" panose="020F0502020204030204" pitchFamily="34" charset="0"/>
                          <a:cs typeface="Calibri" panose="020F0502020204030204" pitchFamily="34" charset="0"/>
                        </a:rPr>
                        <a:t>OPPORTUNITY</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700" b="1" i="0" dirty="0">
                          <a:solidFill>
                            <a:srgbClr val="403F41"/>
                          </a:solidFill>
                          <a:latin typeface="Calibri" panose="020F0502020204030204" pitchFamily="34" charset="0"/>
                          <a:cs typeface="Calibri" panose="020F0502020204030204" pitchFamily="34" charset="0"/>
                        </a:rPr>
                        <a:t>SPEAKING</a:t>
                      </a:r>
                      <a:br>
                        <a:rPr lang="en-US" sz="700" b="1" i="0" dirty="0">
                          <a:solidFill>
                            <a:srgbClr val="403F41"/>
                          </a:solidFill>
                          <a:latin typeface="Calibri" panose="020F0502020204030204" pitchFamily="34" charset="0"/>
                          <a:cs typeface="Calibri" panose="020F0502020204030204" pitchFamily="34" charset="0"/>
                        </a:rPr>
                      </a:br>
                      <a:r>
                        <a:rPr lang="en-US" sz="700" b="1" i="0" dirty="0">
                          <a:solidFill>
                            <a:srgbClr val="403F41"/>
                          </a:solidFill>
                          <a:latin typeface="Calibri" panose="020F0502020204030204" pitchFamily="34" charset="0"/>
                          <a:cs typeface="Calibri" panose="020F0502020204030204" pitchFamily="34" charset="0"/>
                        </a:rPr>
                        <a:t>OPPORTUNITY</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3175"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rgbClr val="403F41"/>
                          </a:solidFill>
                          <a:latin typeface="Wingdings 2" pitchFamily="2" charset="2"/>
                        </a:rPr>
                        <a:t>P</a:t>
                      </a:r>
                    </a:p>
                  </a:txBody>
                  <a:tcPr anchor="ctr">
                    <a:lnL w="3175" cap="flat" cmpd="sng" algn="ctr">
                      <a:solidFill>
                        <a:srgbClr val="532D8D"/>
                      </a:solidFill>
                      <a:prstDash val="solid"/>
                      <a:round/>
                      <a:headEnd type="none" w="med" len="med"/>
                      <a:tailEnd type="none" w="med" len="med"/>
                    </a:lnL>
                    <a:lnR w="12700" cap="flat" cmpd="sng" algn="ctr">
                      <a:solidFill>
                        <a:srgbClr val="532D8D"/>
                      </a:solidFill>
                      <a:prstDash val="solid"/>
                      <a:round/>
                      <a:headEnd type="none" w="med" len="med"/>
                      <a:tailEnd type="none" w="med" len="med"/>
                    </a:lnR>
                    <a:lnT w="3175" cap="flat" cmpd="sng" algn="ctr">
                      <a:solidFill>
                        <a:srgbClr val="532D8D"/>
                      </a:solidFill>
                      <a:prstDash val="solid"/>
                      <a:round/>
                      <a:headEnd type="none" w="med" len="med"/>
                      <a:tailEnd type="none" w="med" len="med"/>
                    </a:lnT>
                    <a:lnB w="3175" cap="flat" cmpd="sng" algn="ctr">
                      <a:solidFill>
                        <a:srgbClr val="532D8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95993"/>
                  </a:ext>
                </a:extLst>
              </a:tr>
            </a:tbl>
          </a:graphicData>
        </a:graphic>
      </p:graphicFrame>
      <p:sp>
        <p:nvSpPr>
          <p:cNvPr id="2" name="TextBox 1">
            <a:extLst>
              <a:ext uri="{FF2B5EF4-FFF2-40B4-BE49-F238E27FC236}">
                <a16:creationId xmlns:a16="http://schemas.microsoft.com/office/drawing/2014/main" id="{E6A1CC32-D53C-4F1F-9B51-DB10135CD6AB}"/>
              </a:ext>
            </a:extLst>
          </p:cNvPr>
          <p:cNvSpPr txBox="1"/>
          <p:nvPr/>
        </p:nvSpPr>
        <p:spPr>
          <a:xfrm>
            <a:off x="411480" y="8738483"/>
            <a:ext cx="6875890" cy="507831"/>
          </a:xfrm>
          <a:prstGeom prst="rect">
            <a:avLst/>
          </a:prstGeom>
          <a:noFill/>
        </p:spPr>
        <p:txBody>
          <a:bodyPr wrap="square" rtlCol="0">
            <a:spAutoFit/>
          </a:bodyPr>
          <a:lstStyle/>
          <a:p>
            <a:pPr algn="just"/>
            <a:r>
              <a:rPr lang="en-US" sz="900" dirty="0">
                <a:latin typeface="Source Sans Pro" panose="020B0503030403020204" pitchFamily="34" charset="0"/>
              </a:rPr>
              <a:t>The COVID-19 pandemic has impacted how the American Cancer Society safely conducts Relay For Life and other event experiences in your community.  In the event that ACS is unable to deliver any of the benefits above due to alterations for public safety, comparable benefit substitutions will be made.</a:t>
            </a:r>
          </a:p>
        </p:txBody>
      </p:sp>
    </p:spTree>
    <p:extLst>
      <p:ext uri="{BB962C8B-B14F-4D97-AF65-F5344CB8AC3E}">
        <p14:creationId xmlns:p14="http://schemas.microsoft.com/office/powerpoint/2010/main" val="31744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FD791C7A-E0B2-D748-8359-CFE01C826B67}"/>
              </a:ext>
            </a:extLst>
          </p:cNvPr>
          <p:cNvSpPr txBox="1">
            <a:spLocks/>
          </p:cNvSpPr>
          <p:nvPr/>
        </p:nvSpPr>
        <p:spPr>
          <a:xfrm>
            <a:off x="457200" y="1161535"/>
            <a:ext cx="6738254" cy="3882900"/>
          </a:xfrm>
          <a:prstGeom prst="rect">
            <a:avLst/>
          </a:prstGeom>
        </p:spPr>
        <p:txBody>
          <a:bodyPr numCol="3" spcCol="18288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800" dirty="0">
                <a:latin typeface="Source Sans Pro Light" panose="020B0403030403020204" pitchFamily="34" charset="0"/>
              </a:rPr>
              <a:t>Employee engagement opportunity through custom company kickoff for your Relay For Life team</a:t>
            </a:r>
          </a:p>
          <a:p>
            <a:pPr fontAlgn="ctr"/>
            <a:r>
              <a:rPr lang="en-US" sz="800" dirty="0">
                <a:latin typeface="Source Sans Pro Light" panose="020B0403030403020204" pitchFamily="34" charset="0"/>
              </a:rPr>
              <a:t>Speaking opportunity during your local Relay For Life event</a:t>
            </a:r>
          </a:p>
          <a:p>
            <a:r>
              <a:rPr lang="en-US" sz="800" dirty="0">
                <a:latin typeface="Source Sans Pro Light" panose="020B0403030403020204" pitchFamily="34" charset="0"/>
              </a:rPr>
              <a:t>Television and radio interview opportunities</a:t>
            </a:r>
          </a:p>
          <a:p>
            <a:pPr fontAlgn="ctr"/>
            <a:r>
              <a:rPr lang="en-US" sz="800" dirty="0">
                <a:latin typeface="Source Sans Pro Light" panose="020B0403030403020204" pitchFamily="34" charset="0"/>
              </a:rPr>
              <a:t>Sponsor logo featured on all post-event </a:t>
            </a:r>
            <a:br>
              <a:rPr lang="en-US" sz="800" dirty="0">
                <a:latin typeface="Source Sans Pro Light" panose="020B0403030403020204" pitchFamily="34" charset="0"/>
              </a:rPr>
            </a:br>
            <a:r>
              <a:rPr lang="en-US" sz="800" dirty="0">
                <a:latin typeface="Source Sans Pro Light" panose="020B0403030403020204" pitchFamily="34" charset="0"/>
              </a:rPr>
              <a:t>thank-you emails</a:t>
            </a:r>
          </a:p>
          <a:p>
            <a:pPr fontAlgn="ctr"/>
            <a:r>
              <a:rPr lang="en-US" sz="800" dirty="0">
                <a:latin typeface="Source Sans Pro Light" panose="020B0403030403020204" pitchFamily="34" charset="0"/>
              </a:rPr>
              <a:t>Co-branded social media frames and cover photos made available to all event participants</a:t>
            </a:r>
          </a:p>
          <a:p>
            <a:pPr fontAlgn="ctr"/>
            <a:r>
              <a:rPr lang="en-US" sz="800" dirty="0">
                <a:latin typeface="Source Sans Pro Light" panose="020B0403030403020204" pitchFamily="34" charset="0"/>
              </a:rPr>
              <a:t>Opportunity to co-present (along with ACS) a local pre or post event activation (Examples include: a Photo Booth, Selfie Stop, Scavenger Hunt, or a locally designed experience</a:t>
            </a:r>
          </a:p>
          <a:p>
            <a:pPr fontAlgn="ctr"/>
            <a:r>
              <a:rPr lang="en-US" sz="800" dirty="0">
                <a:latin typeface="Source Sans Pro Light" panose="020B0403030403020204" pitchFamily="34" charset="0"/>
              </a:rPr>
              <a:t>Access to American Cancer Society workplace wellness offerings</a:t>
            </a: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r>
              <a:rPr lang="en-US" sz="800" dirty="0">
                <a:latin typeface="Source Sans Pro Light" panose="020B0403030403020204" pitchFamily="34" charset="0"/>
              </a:rPr>
              <a:t>Verbal recognition during your Relay For Life event opening ceremony</a:t>
            </a:r>
          </a:p>
          <a:p>
            <a:pPr fontAlgn="ctr"/>
            <a:r>
              <a:rPr lang="en-US" sz="800" dirty="0">
                <a:latin typeface="Source Sans Pro Light" panose="020B0403030403020204" pitchFamily="34" charset="0"/>
              </a:rPr>
              <a:t>Promotional space during your Relay For Life event with an opportunity to provide ACS-approved giveaways</a:t>
            </a:r>
          </a:p>
          <a:p>
            <a:r>
              <a:rPr lang="en-US" sz="800" dirty="0">
                <a:latin typeface="Source Sans Pro Light" panose="020B0403030403020204" pitchFamily="34" charset="0"/>
              </a:rPr>
              <a:t>Company representative invitation to other American Cancer Society VIP functions in your community</a:t>
            </a:r>
          </a:p>
          <a:p>
            <a:pPr fontAlgn="ctr"/>
            <a:r>
              <a:rPr lang="en-US" sz="800" dirty="0">
                <a:latin typeface="Source Sans Pro Light" panose="020B0403030403020204" pitchFamily="34" charset="0"/>
              </a:rPr>
              <a:t>Premier Recognition on your local Relay For Life event Facebook timeline with in-feed post and story</a:t>
            </a:r>
          </a:p>
          <a:p>
            <a:pPr fontAlgn="ctr"/>
            <a:r>
              <a:rPr lang="en-US" sz="800" dirty="0">
                <a:latin typeface="Source Sans Pro Light" panose="020B0403030403020204" pitchFamily="34" charset="0"/>
              </a:rPr>
              <a:t>Sponsor logo featured on all event promotional materials</a:t>
            </a:r>
          </a:p>
          <a:p>
            <a:r>
              <a:rPr lang="en-US" sz="800" dirty="0">
                <a:latin typeface="Source Sans Pro Light" panose="020B0403030403020204" pitchFamily="34" charset="0"/>
              </a:rPr>
              <a:t>Recognition in ACS event news releases</a:t>
            </a:r>
          </a:p>
          <a:p>
            <a:r>
              <a:rPr lang="en-US" sz="800" dirty="0">
                <a:latin typeface="Source Sans Pro Light" panose="020B0403030403020204" pitchFamily="34" charset="0"/>
              </a:rPr>
              <a:t>Rights for you to promote sponsorship in other publication with co-branded ad (ad templates provided </a:t>
            </a:r>
            <a:br>
              <a:rPr lang="en-US" sz="800" dirty="0">
                <a:latin typeface="Source Sans Pro Light" panose="020B0403030403020204" pitchFamily="34" charset="0"/>
              </a:rPr>
            </a:br>
            <a:r>
              <a:rPr lang="en-US" sz="800" dirty="0">
                <a:latin typeface="Source Sans Pro Light" panose="020B0403030403020204" pitchFamily="34" charset="0"/>
              </a:rPr>
              <a:t>by ACS)</a:t>
            </a: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r>
              <a:rPr lang="en-US" sz="800" dirty="0">
                <a:latin typeface="Source Sans Pro Light" panose="020B0403030403020204" pitchFamily="34" charset="0"/>
              </a:rPr>
              <a:t>Sponsor logo placement on co-branded event signage on banners, track signs, and video where applicable</a:t>
            </a:r>
          </a:p>
          <a:p>
            <a:pPr fontAlgn="ctr"/>
            <a:r>
              <a:rPr lang="en-US" sz="800" dirty="0">
                <a:latin typeface="Source Sans Pro Light" panose="020B0403030403020204" pitchFamily="34" charset="0"/>
              </a:rPr>
              <a:t>Rights to promote sponsorship in company materials with branded image</a:t>
            </a:r>
          </a:p>
          <a:p>
            <a:pPr fontAlgn="ctr"/>
            <a:r>
              <a:rPr lang="en-US" sz="800" dirty="0">
                <a:latin typeface="Source Sans Pro Light" panose="020B0403030403020204" pitchFamily="34" charset="0"/>
              </a:rPr>
              <a:t>Sponsor logo featured on the home page of your local Relay For Life event website with link to your company website</a:t>
            </a:r>
          </a:p>
          <a:p>
            <a:pPr fontAlgn="ctr"/>
            <a:r>
              <a:rPr lang="en-US" sz="800" dirty="0">
                <a:latin typeface="Source Sans Pro Light" panose="020B0403030403020204" pitchFamily="34" charset="0"/>
              </a:rPr>
              <a:t>Sponsor logo on event T-shirt for </a:t>
            </a:r>
            <a:br>
              <a:rPr lang="en-US" sz="800" dirty="0">
                <a:latin typeface="Source Sans Pro Light" panose="020B0403030403020204" pitchFamily="34" charset="0"/>
              </a:rPr>
            </a:br>
            <a:r>
              <a:rPr lang="en-US" sz="800" dirty="0">
                <a:latin typeface="Source Sans Pro Light" panose="020B0403030403020204" pitchFamily="34" charset="0"/>
              </a:rPr>
              <a:t>Hope Club members (or other comparable benefit mutually agreed upon between sponsor and ACS)</a:t>
            </a:r>
          </a:p>
          <a:p>
            <a:pPr fontAlgn="ctr"/>
            <a:r>
              <a:rPr lang="en-US" sz="800" dirty="0">
                <a:latin typeface="Source Sans Pro Light" panose="020B0403030403020204" pitchFamily="34" charset="0"/>
              </a:rPr>
              <a:t>Year-round opportunities to engage with participants including representation on the Event Leadership Team</a:t>
            </a:r>
          </a:p>
        </p:txBody>
      </p:sp>
      <p:sp>
        <p:nvSpPr>
          <p:cNvPr id="15" name="Text Placeholder 19">
            <a:extLst>
              <a:ext uri="{FF2B5EF4-FFF2-40B4-BE49-F238E27FC236}">
                <a16:creationId xmlns:a16="http://schemas.microsoft.com/office/drawing/2014/main" id="{55BEA731-8255-5447-8065-74ADF18F40FB}"/>
              </a:ext>
            </a:extLst>
          </p:cNvPr>
          <p:cNvSpPr txBox="1">
            <a:spLocks/>
          </p:cNvSpPr>
          <p:nvPr/>
        </p:nvSpPr>
        <p:spPr>
          <a:xfrm>
            <a:off x="457200" y="5061875"/>
            <a:ext cx="3641271" cy="295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Source Sans Pro Light" panose="020B0403030403020204" pitchFamily="34" charset="77"/>
              </a:rPr>
              <a:t>$2,500</a:t>
            </a:r>
          </a:p>
        </p:txBody>
      </p:sp>
      <p:sp>
        <p:nvSpPr>
          <p:cNvPr id="16" name="Text Placeholder 3">
            <a:extLst>
              <a:ext uri="{FF2B5EF4-FFF2-40B4-BE49-F238E27FC236}">
                <a16:creationId xmlns:a16="http://schemas.microsoft.com/office/drawing/2014/main" id="{5003C171-816D-0049-BE8C-32FF5EAC7324}"/>
              </a:ext>
            </a:extLst>
          </p:cNvPr>
          <p:cNvSpPr txBox="1">
            <a:spLocks/>
          </p:cNvSpPr>
          <p:nvPr/>
        </p:nvSpPr>
        <p:spPr>
          <a:xfrm>
            <a:off x="455436" y="5357292"/>
            <a:ext cx="6738254" cy="2918453"/>
          </a:xfrm>
          <a:prstGeom prst="rect">
            <a:avLst/>
          </a:prstGeom>
        </p:spPr>
        <p:txBody>
          <a:bodyPr numCol="3" spcCol="18288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800" dirty="0">
                <a:latin typeface="Source Sans Pro Light" panose="020B0403030403020204" pitchFamily="34" charset="0"/>
              </a:rPr>
              <a:t>Opportunity to co-present (along with ACS) a local pre or post event activation (Examples include: a Photo Booth, Selfie Stop, Scavenger Hunt, or a locally designed experience</a:t>
            </a:r>
          </a:p>
          <a:p>
            <a:pPr fontAlgn="ctr"/>
            <a:r>
              <a:rPr lang="en-US" sz="800" dirty="0">
                <a:latin typeface="Source Sans Pro Light" panose="020B0403030403020204" pitchFamily="34" charset="0"/>
              </a:rPr>
              <a:t>Access to American Cancer Society workplace wellness offerings</a:t>
            </a:r>
          </a:p>
          <a:p>
            <a:pPr fontAlgn="ctr"/>
            <a:r>
              <a:rPr lang="en-US" sz="800" dirty="0">
                <a:latin typeface="Source Sans Pro Light" panose="020B0403030403020204" pitchFamily="34" charset="0"/>
              </a:rPr>
              <a:t>Verbal recognition during your Relay For Life event opening ceremony</a:t>
            </a:r>
          </a:p>
          <a:p>
            <a:pPr fontAlgn="ctr"/>
            <a:r>
              <a:rPr lang="en-US" sz="800" dirty="0">
                <a:latin typeface="Source Sans Pro Light" panose="020B0403030403020204" pitchFamily="34" charset="0"/>
              </a:rPr>
              <a:t>Promotional space during your Relay For Life event with an opportunity to provide ACS-approved giveaways</a:t>
            </a:r>
          </a:p>
          <a:p>
            <a:r>
              <a:rPr lang="en-US" sz="800" dirty="0">
                <a:latin typeface="Source Sans Pro Light" panose="020B0403030403020204" pitchFamily="34" charset="0"/>
              </a:rPr>
              <a:t>Company representative invitation to other American Cancer Society VIP functions in your community</a:t>
            </a: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r>
              <a:rPr lang="en-US" sz="800" dirty="0">
                <a:latin typeface="Source Sans Pro Light" panose="020B0403030403020204" pitchFamily="34" charset="0"/>
              </a:rPr>
              <a:t>Premier Recognition on your local Relay For Life event Facebook timeline with in-feed post and story</a:t>
            </a:r>
          </a:p>
          <a:p>
            <a:pPr fontAlgn="ctr"/>
            <a:r>
              <a:rPr lang="en-US" sz="800" dirty="0">
                <a:latin typeface="Source Sans Pro Light" panose="020B0403030403020204" pitchFamily="34" charset="0"/>
              </a:rPr>
              <a:t>Sponsor logo featured on all event promotional materials</a:t>
            </a:r>
          </a:p>
          <a:p>
            <a:r>
              <a:rPr lang="en-US" sz="800" dirty="0">
                <a:latin typeface="Source Sans Pro Light" panose="020B0403030403020204" pitchFamily="34" charset="0"/>
              </a:rPr>
              <a:t>Recognition in ACS event news releases</a:t>
            </a:r>
          </a:p>
          <a:p>
            <a:r>
              <a:rPr lang="en-US" sz="800" dirty="0">
                <a:latin typeface="Source Sans Pro Light" panose="020B0403030403020204" pitchFamily="34" charset="0"/>
              </a:rPr>
              <a:t>Rights for you to promote sponsorship in other publication with co-branded ad (ad templates provided </a:t>
            </a:r>
            <a:br>
              <a:rPr lang="en-US" sz="800" dirty="0">
                <a:latin typeface="Source Sans Pro Light" panose="020B0403030403020204" pitchFamily="34" charset="0"/>
              </a:rPr>
            </a:br>
            <a:r>
              <a:rPr lang="en-US" sz="800" dirty="0">
                <a:latin typeface="Source Sans Pro Light" panose="020B0403030403020204" pitchFamily="34" charset="0"/>
              </a:rPr>
              <a:t>by ACS)</a:t>
            </a:r>
          </a:p>
          <a:p>
            <a:pPr fontAlgn="ctr"/>
            <a:r>
              <a:rPr lang="en-US" sz="800" dirty="0">
                <a:latin typeface="Source Sans Pro Light" panose="020B0403030403020204" pitchFamily="34" charset="0"/>
              </a:rPr>
              <a:t>Sponsor logo placement on co-branded event signage on banners, track signs, and video where applicable</a:t>
            </a: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r>
              <a:rPr lang="en-US" sz="800" dirty="0">
                <a:latin typeface="Source Sans Pro Light" panose="020B0403030403020204" pitchFamily="34" charset="0"/>
              </a:rPr>
              <a:t>Rights to promote sponsorship in company materials with branded image</a:t>
            </a:r>
          </a:p>
          <a:p>
            <a:pPr fontAlgn="ctr"/>
            <a:r>
              <a:rPr lang="en-US" sz="800" dirty="0">
                <a:latin typeface="Source Sans Pro Light" panose="020B0403030403020204" pitchFamily="34" charset="0"/>
              </a:rPr>
              <a:t>Sponsor logo featured on the home page of your local Relay For Life event website with link to your company website</a:t>
            </a:r>
          </a:p>
          <a:p>
            <a:pPr fontAlgn="ctr"/>
            <a:r>
              <a:rPr lang="en-US" sz="800" dirty="0">
                <a:latin typeface="Source Sans Pro Light" panose="020B0403030403020204" pitchFamily="34" charset="0"/>
              </a:rPr>
              <a:t>Sponsor logo on event T-shirt for </a:t>
            </a:r>
            <a:br>
              <a:rPr lang="en-US" sz="800" dirty="0">
                <a:latin typeface="Source Sans Pro Light" panose="020B0403030403020204" pitchFamily="34" charset="0"/>
              </a:rPr>
            </a:br>
            <a:r>
              <a:rPr lang="en-US" sz="800" dirty="0">
                <a:latin typeface="Source Sans Pro Light" panose="020B0403030403020204" pitchFamily="34" charset="0"/>
              </a:rPr>
              <a:t>Hope Club members (or other comparable benefit mutually agreed upon between sponsor and ACS)</a:t>
            </a:r>
          </a:p>
          <a:p>
            <a:pPr fontAlgn="ctr"/>
            <a:r>
              <a:rPr lang="en-US" sz="800" dirty="0">
                <a:latin typeface="Source Sans Pro Light" panose="020B0403030403020204" pitchFamily="34" charset="0"/>
              </a:rPr>
              <a:t>Year-round opportunities to engage with participants including representation on the Event Leadership Team</a:t>
            </a:r>
          </a:p>
        </p:txBody>
      </p:sp>
      <p:sp>
        <p:nvSpPr>
          <p:cNvPr id="30" name="Text Placeholder 19">
            <a:extLst>
              <a:ext uri="{FF2B5EF4-FFF2-40B4-BE49-F238E27FC236}">
                <a16:creationId xmlns:a16="http://schemas.microsoft.com/office/drawing/2014/main" id="{00C79286-913B-B04F-93D8-D2DD4624C5D3}"/>
              </a:ext>
            </a:extLst>
          </p:cNvPr>
          <p:cNvSpPr txBox="1">
            <a:spLocks/>
          </p:cNvSpPr>
          <p:nvPr/>
        </p:nvSpPr>
        <p:spPr>
          <a:xfrm>
            <a:off x="457200" y="843287"/>
            <a:ext cx="3641271" cy="295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Source Sans Pro Light" panose="020B0403030403020204" pitchFamily="34" charset="77"/>
              </a:rPr>
              <a:t>$5,000</a:t>
            </a:r>
          </a:p>
        </p:txBody>
      </p:sp>
      <p:sp>
        <p:nvSpPr>
          <p:cNvPr id="6" name="TextBox 5">
            <a:extLst>
              <a:ext uri="{FF2B5EF4-FFF2-40B4-BE49-F238E27FC236}">
                <a16:creationId xmlns:a16="http://schemas.microsoft.com/office/drawing/2014/main" id="{822F5E7C-CD91-FB4B-8859-C90A8AA30355}"/>
              </a:ext>
            </a:extLst>
          </p:cNvPr>
          <p:cNvSpPr txBox="1"/>
          <p:nvPr/>
        </p:nvSpPr>
        <p:spPr>
          <a:xfrm>
            <a:off x="455437" y="577678"/>
            <a:ext cx="5435867" cy="184334"/>
          </a:xfrm>
          <a:prstGeom prst="rect">
            <a:avLst/>
          </a:prstGeom>
          <a:noFill/>
        </p:spPr>
        <p:txBody>
          <a:bodyPr wrap="square" rtlCol="0" anchor="ctr" anchorCtr="0">
            <a:noAutofit/>
          </a:bodyPr>
          <a:lstStyle/>
          <a:p>
            <a:pPr defTabSz="457200"/>
            <a:r>
              <a:rPr lang="en-US" sz="2500" b="0" i="0" dirty="0">
                <a:solidFill>
                  <a:srgbClr val="472C77"/>
                </a:solidFill>
                <a:latin typeface="Source Sans Pro Light" panose="020B0403030403020204" pitchFamily="34" charset="77"/>
              </a:rPr>
              <a:t>Presenting Sponsor</a:t>
            </a:r>
          </a:p>
        </p:txBody>
      </p:sp>
      <p:sp>
        <p:nvSpPr>
          <p:cNvPr id="7" name="TextBox 6">
            <a:extLst>
              <a:ext uri="{FF2B5EF4-FFF2-40B4-BE49-F238E27FC236}">
                <a16:creationId xmlns:a16="http://schemas.microsoft.com/office/drawing/2014/main" id="{F761BF30-87F9-A346-B15C-0AF84DE6C29B}"/>
              </a:ext>
            </a:extLst>
          </p:cNvPr>
          <p:cNvSpPr txBox="1"/>
          <p:nvPr/>
        </p:nvSpPr>
        <p:spPr>
          <a:xfrm>
            <a:off x="455436" y="4786698"/>
            <a:ext cx="5435867" cy="184334"/>
          </a:xfrm>
          <a:prstGeom prst="rect">
            <a:avLst/>
          </a:prstGeom>
          <a:noFill/>
        </p:spPr>
        <p:txBody>
          <a:bodyPr wrap="square" rtlCol="0" anchor="ctr" anchorCtr="0">
            <a:noAutofit/>
          </a:bodyPr>
          <a:lstStyle/>
          <a:p>
            <a:pPr defTabSz="457200"/>
            <a:r>
              <a:rPr lang="en-US" sz="2500" b="0" i="0" dirty="0">
                <a:solidFill>
                  <a:srgbClr val="472C77"/>
                </a:solidFill>
                <a:latin typeface="Source Sans Pro Light" panose="020B0403030403020204" pitchFamily="34" charset="77"/>
              </a:rPr>
              <a:t>Platinum Sponsor</a:t>
            </a:r>
          </a:p>
        </p:txBody>
      </p:sp>
    </p:spTree>
    <p:extLst>
      <p:ext uri="{BB962C8B-B14F-4D97-AF65-F5344CB8AC3E}">
        <p14:creationId xmlns:p14="http://schemas.microsoft.com/office/powerpoint/2010/main" val="2461039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19">
            <a:extLst>
              <a:ext uri="{FF2B5EF4-FFF2-40B4-BE49-F238E27FC236}">
                <a16:creationId xmlns:a16="http://schemas.microsoft.com/office/drawing/2014/main" id="{D29CB443-C027-1D4E-A6C7-3C99CFCD2922}"/>
              </a:ext>
            </a:extLst>
          </p:cNvPr>
          <p:cNvSpPr txBox="1">
            <a:spLocks/>
          </p:cNvSpPr>
          <p:nvPr/>
        </p:nvSpPr>
        <p:spPr>
          <a:xfrm>
            <a:off x="457200" y="703484"/>
            <a:ext cx="3641271" cy="295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Source Sans Pro Light" panose="020B0403030403020204" pitchFamily="34" charset="77"/>
              </a:rPr>
              <a:t>$1,500</a:t>
            </a:r>
          </a:p>
        </p:txBody>
      </p:sp>
      <p:sp>
        <p:nvSpPr>
          <p:cNvPr id="31" name="Text Placeholder 19">
            <a:extLst>
              <a:ext uri="{FF2B5EF4-FFF2-40B4-BE49-F238E27FC236}">
                <a16:creationId xmlns:a16="http://schemas.microsoft.com/office/drawing/2014/main" id="{9590D55B-0BEB-3B4C-B355-EFDEF9E93B98}"/>
              </a:ext>
            </a:extLst>
          </p:cNvPr>
          <p:cNvSpPr txBox="1">
            <a:spLocks/>
          </p:cNvSpPr>
          <p:nvPr/>
        </p:nvSpPr>
        <p:spPr>
          <a:xfrm>
            <a:off x="457200" y="3477145"/>
            <a:ext cx="3641271" cy="295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Source Sans Pro Light" panose="020B0403030403020204" pitchFamily="34" charset="77"/>
              </a:rPr>
              <a:t>$1,000</a:t>
            </a:r>
          </a:p>
        </p:txBody>
      </p:sp>
      <p:sp>
        <p:nvSpPr>
          <p:cNvPr id="32" name="Text Placeholder 3">
            <a:extLst>
              <a:ext uri="{FF2B5EF4-FFF2-40B4-BE49-F238E27FC236}">
                <a16:creationId xmlns:a16="http://schemas.microsoft.com/office/drawing/2014/main" id="{8C920453-F6CF-E044-8E1C-0214D9549E07}"/>
              </a:ext>
            </a:extLst>
          </p:cNvPr>
          <p:cNvSpPr txBox="1">
            <a:spLocks/>
          </p:cNvSpPr>
          <p:nvPr/>
        </p:nvSpPr>
        <p:spPr>
          <a:xfrm>
            <a:off x="457199" y="961967"/>
            <a:ext cx="6916479" cy="2515178"/>
          </a:xfrm>
          <a:prstGeom prst="rect">
            <a:avLst/>
          </a:prstGeom>
        </p:spPr>
        <p:txBody>
          <a:bodyPr numCol="3" spcCol="18288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800" dirty="0">
                <a:latin typeface="Source Sans Pro Light" panose="020B0403030403020204" pitchFamily="34" charset="0"/>
              </a:rPr>
              <a:t>Premier Recognition on your local Relay For Life event Facebook timeline with in-feed post and story</a:t>
            </a:r>
          </a:p>
          <a:p>
            <a:pPr fontAlgn="ctr"/>
            <a:r>
              <a:rPr lang="en-US" sz="800" dirty="0">
                <a:latin typeface="Source Sans Pro Light" panose="020B0403030403020204" pitchFamily="34" charset="0"/>
              </a:rPr>
              <a:t>Sponsor logo featured on all event promotional materials</a:t>
            </a:r>
          </a:p>
          <a:p>
            <a:r>
              <a:rPr lang="en-US" sz="800" dirty="0">
                <a:latin typeface="Source Sans Pro Light" panose="020B0403030403020204" pitchFamily="34" charset="0"/>
              </a:rPr>
              <a:t>Recognition in ACS event news releases</a:t>
            </a:r>
          </a:p>
          <a:p>
            <a:r>
              <a:rPr lang="en-US" sz="800" dirty="0">
                <a:latin typeface="Source Sans Pro Light" panose="020B0403030403020204" pitchFamily="34" charset="0"/>
              </a:rPr>
              <a:t>Rights for you to promote sponsorship in other publication with co-branded ad (ad templates provided </a:t>
            </a:r>
            <a:br>
              <a:rPr lang="en-US" sz="800" dirty="0">
                <a:latin typeface="Source Sans Pro Light" panose="020B0403030403020204" pitchFamily="34" charset="0"/>
              </a:rPr>
            </a:br>
            <a:r>
              <a:rPr lang="en-US" sz="800" dirty="0">
                <a:latin typeface="Source Sans Pro Light" panose="020B0403030403020204" pitchFamily="34" charset="0"/>
              </a:rPr>
              <a:t>by ACS)</a:t>
            </a:r>
          </a:p>
          <a:p>
            <a:pPr fontAlgn="ctr"/>
            <a:r>
              <a:rPr lang="en-US" sz="800" dirty="0">
                <a:latin typeface="Source Sans Pro Light" panose="020B0403030403020204" pitchFamily="34" charset="0"/>
              </a:rPr>
              <a:t>Sponsor logo placement on co-branded event signage on banners, track signs, and video where applicable</a:t>
            </a: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r>
              <a:rPr lang="en-US" sz="800" dirty="0">
                <a:latin typeface="Source Sans Pro Light" panose="020B0403030403020204" pitchFamily="34" charset="0"/>
              </a:rPr>
              <a:t>Rights to promote sponsorship in company materials with branded image</a:t>
            </a:r>
          </a:p>
          <a:p>
            <a:pPr fontAlgn="ctr"/>
            <a:r>
              <a:rPr lang="en-US" sz="800" dirty="0">
                <a:latin typeface="Source Sans Pro Light" panose="020B0403030403020204" pitchFamily="34" charset="0"/>
              </a:rPr>
              <a:t>Sponsor logo featured on the home page of your local Relay For Life event website with link to your company website</a:t>
            </a:r>
          </a:p>
          <a:p>
            <a:pPr fontAlgn="ctr"/>
            <a:r>
              <a:rPr lang="en-US" sz="800" dirty="0">
                <a:latin typeface="Source Sans Pro Light" panose="020B0403030403020204" pitchFamily="34" charset="0"/>
              </a:rPr>
              <a:t>Sponsor logo on event T-shirt for </a:t>
            </a:r>
            <a:br>
              <a:rPr lang="en-US" sz="800" dirty="0">
                <a:latin typeface="Source Sans Pro Light" panose="020B0403030403020204" pitchFamily="34" charset="0"/>
              </a:rPr>
            </a:br>
            <a:r>
              <a:rPr lang="en-US" sz="800" dirty="0">
                <a:latin typeface="Source Sans Pro Light" panose="020B0403030403020204" pitchFamily="34" charset="0"/>
              </a:rPr>
              <a:t>Hope Club members (or other comparable benefit mutually agreed upon between sponsor and ACS)</a:t>
            </a:r>
          </a:p>
          <a:p>
            <a:pPr fontAlgn="ctr"/>
            <a:r>
              <a:rPr lang="en-US" sz="800" dirty="0">
                <a:latin typeface="Source Sans Pro Light" panose="020B0403030403020204" pitchFamily="34" charset="0"/>
              </a:rPr>
              <a:t>Year-round opportunities to engage with participants including representation on the Event Leadership Team</a:t>
            </a:r>
          </a:p>
          <a:p>
            <a:pPr marL="0" indent="0">
              <a:lnSpc>
                <a:spcPts val="1000"/>
              </a:lnSpc>
              <a:buNone/>
            </a:pPr>
            <a:endParaRPr lang="en-US" sz="800" dirty="0">
              <a:solidFill>
                <a:srgbClr val="FF0000"/>
              </a:solidFill>
              <a:latin typeface="Source Sans Pro Light" panose="020B0403030403020204" pitchFamily="34" charset="77"/>
            </a:endParaRPr>
          </a:p>
        </p:txBody>
      </p:sp>
      <p:sp>
        <p:nvSpPr>
          <p:cNvPr id="33" name="Text Placeholder 3">
            <a:extLst>
              <a:ext uri="{FF2B5EF4-FFF2-40B4-BE49-F238E27FC236}">
                <a16:creationId xmlns:a16="http://schemas.microsoft.com/office/drawing/2014/main" id="{4F7CFA2C-3101-3A45-B565-5A6106BE6B4B}"/>
              </a:ext>
            </a:extLst>
          </p:cNvPr>
          <p:cNvSpPr txBox="1">
            <a:spLocks/>
          </p:cNvSpPr>
          <p:nvPr/>
        </p:nvSpPr>
        <p:spPr>
          <a:xfrm>
            <a:off x="457200" y="3723176"/>
            <a:ext cx="6916478" cy="1765844"/>
          </a:xfrm>
          <a:prstGeom prst="rect">
            <a:avLst/>
          </a:prstGeom>
        </p:spPr>
        <p:txBody>
          <a:bodyPr numCol="3" spcCol="18288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800" dirty="0">
                <a:latin typeface="Source Sans Pro Light" panose="020B0403030403020204" pitchFamily="34" charset="0"/>
              </a:rPr>
              <a:t>Rights to promote sponsorship in company materials with branded image</a:t>
            </a:r>
          </a:p>
          <a:p>
            <a:pPr fontAlgn="ctr"/>
            <a:r>
              <a:rPr lang="en-US" sz="800" dirty="0">
                <a:latin typeface="Source Sans Pro Light" panose="020B0403030403020204" pitchFamily="34" charset="0"/>
              </a:rPr>
              <a:t>Sponsor logo featured on the home page of your local Relay For Life event website with link to your company website</a:t>
            </a: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r>
              <a:rPr lang="en-US" sz="800" dirty="0">
                <a:latin typeface="Source Sans Pro Light" panose="020B0403030403020204" pitchFamily="34" charset="0"/>
              </a:rPr>
              <a:t>Sponsor logo on event T-shirt for </a:t>
            </a:r>
            <a:br>
              <a:rPr lang="en-US" sz="800" dirty="0">
                <a:latin typeface="Source Sans Pro Light" panose="020B0403030403020204" pitchFamily="34" charset="0"/>
              </a:rPr>
            </a:br>
            <a:r>
              <a:rPr lang="en-US" sz="800" dirty="0">
                <a:latin typeface="Source Sans Pro Light" panose="020B0403030403020204" pitchFamily="34" charset="0"/>
              </a:rPr>
              <a:t>Hope Club members (or other comparable benefit mutually agreed upon between sponsor and ACS)</a:t>
            </a:r>
          </a:p>
          <a:p>
            <a:pPr fontAlgn="ctr"/>
            <a:r>
              <a:rPr lang="en-US" sz="800" dirty="0">
                <a:latin typeface="Source Sans Pro Light" panose="020B0403030403020204" pitchFamily="34" charset="0"/>
              </a:rPr>
              <a:t>Year-round opportunities to engage with participants including representation on the Event Leadership Team</a:t>
            </a:r>
          </a:p>
        </p:txBody>
      </p:sp>
      <p:sp>
        <p:nvSpPr>
          <p:cNvPr id="35" name="Text Placeholder 3">
            <a:extLst>
              <a:ext uri="{FF2B5EF4-FFF2-40B4-BE49-F238E27FC236}">
                <a16:creationId xmlns:a16="http://schemas.microsoft.com/office/drawing/2014/main" id="{92BCD099-B653-5E4D-A941-6B5153AAF9BF}"/>
              </a:ext>
            </a:extLst>
          </p:cNvPr>
          <p:cNvSpPr txBox="1">
            <a:spLocks/>
          </p:cNvSpPr>
          <p:nvPr/>
        </p:nvSpPr>
        <p:spPr>
          <a:xfrm>
            <a:off x="398721" y="5400246"/>
            <a:ext cx="6858000" cy="1024861"/>
          </a:xfrm>
          <a:prstGeom prst="rect">
            <a:avLst/>
          </a:prstGeom>
        </p:spPr>
        <p:txBody>
          <a:bodyPr numCol="3" spcCol="18288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800" dirty="0">
                <a:latin typeface="Source Sans Pro Light" panose="020B0403030403020204" pitchFamily="34" charset="0"/>
              </a:rPr>
              <a:t>Sponsor logo on event T-shirt for </a:t>
            </a:r>
            <a:br>
              <a:rPr lang="en-US" sz="800" dirty="0">
                <a:latin typeface="Source Sans Pro Light" panose="020B0403030403020204" pitchFamily="34" charset="0"/>
              </a:rPr>
            </a:br>
            <a:r>
              <a:rPr lang="en-US" sz="800" dirty="0">
                <a:latin typeface="Source Sans Pro Light" panose="020B0403030403020204" pitchFamily="34" charset="0"/>
              </a:rPr>
              <a:t>Hope Club members (or other comparable benefit mutually agreed upon between sponsor and ACS)</a:t>
            </a:r>
          </a:p>
          <a:p>
            <a:pPr fontAlgn="ctr"/>
            <a:endParaRPr lang="en-US" sz="800" dirty="0">
              <a:latin typeface="Source Sans Pro Light" panose="020B0403030403020204" pitchFamily="34" charset="0"/>
            </a:endParaRPr>
          </a:p>
          <a:p>
            <a:pPr fontAlgn="ctr"/>
            <a:endParaRPr lang="en-US" sz="800" dirty="0">
              <a:latin typeface="Source Sans Pro Light" panose="020B0403030403020204" pitchFamily="34" charset="0"/>
            </a:endParaRPr>
          </a:p>
          <a:p>
            <a:pPr fontAlgn="ctr"/>
            <a:r>
              <a:rPr lang="en-US" sz="800" dirty="0">
                <a:latin typeface="Source Sans Pro Light" panose="020B0403030403020204" pitchFamily="34" charset="0"/>
              </a:rPr>
              <a:t>Year-round opportunities to engage with participants including representation on the Event Leadership Team</a:t>
            </a:r>
          </a:p>
        </p:txBody>
      </p:sp>
      <p:sp>
        <p:nvSpPr>
          <p:cNvPr id="38" name="Text Placeholder 19">
            <a:extLst>
              <a:ext uri="{FF2B5EF4-FFF2-40B4-BE49-F238E27FC236}">
                <a16:creationId xmlns:a16="http://schemas.microsoft.com/office/drawing/2014/main" id="{7C0AA689-1930-684F-8DA3-4837FF935B3B}"/>
              </a:ext>
            </a:extLst>
          </p:cNvPr>
          <p:cNvSpPr txBox="1">
            <a:spLocks/>
          </p:cNvSpPr>
          <p:nvPr/>
        </p:nvSpPr>
        <p:spPr>
          <a:xfrm>
            <a:off x="436498" y="5118669"/>
            <a:ext cx="3641271" cy="295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Source Sans Pro Light" panose="020B0403030403020204" pitchFamily="34" charset="77"/>
              </a:rPr>
              <a:t>$500</a:t>
            </a:r>
          </a:p>
        </p:txBody>
      </p:sp>
      <p:sp>
        <p:nvSpPr>
          <p:cNvPr id="41" name="Text Placeholder 19">
            <a:extLst>
              <a:ext uri="{FF2B5EF4-FFF2-40B4-BE49-F238E27FC236}">
                <a16:creationId xmlns:a16="http://schemas.microsoft.com/office/drawing/2014/main" id="{FFB69A1B-2A95-7F45-B53A-A2A88D55AFF5}"/>
              </a:ext>
            </a:extLst>
          </p:cNvPr>
          <p:cNvSpPr txBox="1">
            <a:spLocks/>
          </p:cNvSpPr>
          <p:nvPr/>
        </p:nvSpPr>
        <p:spPr>
          <a:xfrm>
            <a:off x="436497" y="6488601"/>
            <a:ext cx="3641271" cy="295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Source Sans Pro Light" panose="020B0403030403020204" pitchFamily="34" charset="77"/>
              </a:rPr>
              <a:t>$250</a:t>
            </a:r>
          </a:p>
        </p:txBody>
      </p:sp>
      <p:sp>
        <p:nvSpPr>
          <p:cNvPr id="42" name="Text Placeholder 3">
            <a:extLst>
              <a:ext uri="{FF2B5EF4-FFF2-40B4-BE49-F238E27FC236}">
                <a16:creationId xmlns:a16="http://schemas.microsoft.com/office/drawing/2014/main" id="{19CB69D0-9F0C-1F47-962B-DFF492259405}"/>
              </a:ext>
            </a:extLst>
          </p:cNvPr>
          <p:cNvSpPr txBox="1">
            <a:spLocks/>
          </p:cNvSpPr>
          <p:nvPr/>
        </p:nvSpPr>
        <p:spPr>
          <a:xfrm>
            <a:off x="398721" y="6739487"/>
            <a:ext cx="6858000" cy="568881"/>
          </a:xfrm>
          <a:prstGeom prst="rect">
            <a:avLst/>
          </a:prstGeom>
        </p:spPr>
        <p:txBody>
          <a:bodyPr numCol="3" spcCol="18288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800" dirty="0">
                <a:latin typeface="Source Sans Pro Light" panose="020B0403030403020204" pitchFamily="34" charset="0"/>
              </a:rPr>
              <a:t>Year-round opportunities to engage with participants including representation on the Event Leadership Team</a:t>
            </a:r>
          </a:p>
        </p:txBody>
      </p:sp>
      <p:sp>
        <p:nvSpPr>
          <p:cNvPr id="10" name="TextBox 9">
            <a:extLst>
              <a:ext uri="{FF2B5EF4-FFF2-40B4-BE49-F238E27FC236}">
                <a16:creationId xmlns:a16="http://schemas.microsoft.com/office/drawing/2014/main" id="{2B87C163-53FB-514E-BC08-529AE9BDBAC8}"/>
              </a:ext>
            </a:extLst>
          </p:cNvPr>
          <p:cNvSpPr txBox="1"/>
          <p:nvPr/>
        </p:nvSpPr>
        <p:spPr>
          <a:xfrm>
            <a:off x="455437" y="476616"/>
            <a:ext cx="5435867" cy="240681"/>
          </a:xfrm>
          <a:prstGeom prst="rect">
            <a:avLst/>
          </a:prstGeom>
          <a:noFill/>
        </p:spPr>
        <p:txBody>
          <a:bodyPr wrap="square" rtlCol="0" anchor="ctr" anchorCtr="0">
            <a:noAutofit/>
          </a:bodyPr>
          <a:lstStyle/>
          <a:p>
            <a:pPr defTabSz="457200"/>
            <a:r>
              <a:rPr lang="en-US" sz="2500" b="0" i="0" dirty="0">
                <a:solidFill>
                  <a:srgbClr val="472C77"/>
                </a:solidFill>
                <a:latin typeface="Source Sans Pro Light" panose="020B0403030403020204" pitchFamily="34" charset="77"/>
              </a:rPr>
              <a:t>Gold Sponsor</a:t>
            </a:r>
          </a:p>
        </p:txBody>
      </p:sp>
      <p:sp>
        <p:nvSpPr>
          <p:cNvPr id="11" name="TextBox 10">
            <a:extLst>
              <a:ext uri="{FF2B5EF4-FFF2-40B4-BE49-F238E27FC236}">
                <a16:creationId xmlns:a16="http://schemas.microsoft.com/office/drawing/2014/main" id="{847CA574-AFB6-C84C-8C87-3A98F114C43B}"/>
              </a:ext>
            </a:extLst>
          </p:cNvPr>
          <p:cNvSpPr txBox="1"/>
          <p:nvPr/>
        </p:nvSpPr>
        <p:spPr>
          <a:xfrm>
            <a:off x="457200" y="3168115"/>
            <a:ext cx="5435867" cy="240681"/>
          </a:xfrm>
          <a:prstGeom prst="rect">
            <a:avLst/>
          </a:prstGeom>
          <a:noFill/>
        </p:spPr>
        <p:txBody>
          <a:bodyPr wrap="square" rtlCol="0" anchor="ctr" anchorCtr="0">
            <a:noAutofit/>
          </a:bodyPr>
          <a:lstStyle/>
          <a:p>
            <a:pPr defTabSz="457200"/>
            <a:r>
              <a:rPr lang="en-US" sz="2500" b="0" i="0" dirty="0">
                <a:solidFill>
                  <a:srgbClr val="472C77"/>
                </a:solidFill>
                <a:latin typeface="Source Sans Pro Light" panose="020B0403030403020204" pitchFamily="34" charset="77"/>
              </a:rPr>
              <a:t>Silver Sponsor</a:t>
            </a:r>
          </a:p>
        </p:txBody>
      </p:sp>
      <p:sp>
        <p:nvSpPr>
          <p:cNvPr id="12" name="TextBox 11">
            <a:extLst>
              <a:ext uri="{FF2B5EF4-FFF2-40B4-BE49-F238E27FC236}">
                <a16:creationId xmlns:a16="http://schemas.microsoft.com/office/drawing/2014/main" id="{77636377-FC97-8847-BB8D-C5F919336CCC}"/>
              </a:ext>
            </a:extLst>
          </p:cNvPr>
          <p:cNvSpPr txBox="1"/>
          <p:nvPr/>
        </p:nvSpPr>
        <p:spPr>
          <a:xfrm>
            <a:off x="457200" y="4855884"/>
            <a:ext cx="5435867" cy="256286"/>
          </a:xfrm>
          <a:prstGeom prst="rect">
            <a:avLst/>
          </a:prstGeom>
          <a:noFill/>
        </p:spPr>
        <p:txBody>
          <a:bodyPr wrap="square" rtlCol="0" anchor="ctr" anchorCtr="0">
            <a:noAutofit/>
          </a:bodyPr>
          <a:lstStyle/>
          <a:p>
            <a:pPr defTabSz="457200"/>
            <a:r>
              <a:rPr lang="en-US" sz="2500" b="0" i="0" dirty="0">
                <a:solidFill>
                  <a:srgbClr val="472C77"/>
                </a:solidFill>
                <a:latin typeface="Source Sans Pro Light" panose="020B0403030403020204" pitchFamily="34" charset="77"/>
              </a:rPr>
              <a:t>Bronze Sponsor</a:t>
            </a:r>
          </a:p>
        </p:txBody>
      </p:sp>
      <p:sp>
        <p:nvSpPr>
          <p:cNvPr id="13" name="TextBox 12">
            <a:extLst>
              <a:ext uri="{FF2B5EF4-FFF2-40B4-BE49-F238E27FC236}">
                <a16:creationId xmlns:a16="http://schemas.microsoft.com/office/drawing/2014/main" id="{2A7471FE-E825-1747-8100-44872474A140}"/>
              </a:ext>
            </a:extLst>
          </p:cNvPr>
          <p:cNvSpPr txBox="1"/>
          <p:nvPr/>
        </p:nvSpPr>
        <p:spPr>
          <a:xfrm>
            <a:off x="457200" y="6213367"/>
            <a:ext cx="5435867" cy="256286"/>
          </a:xfrm>
          <a:prstGeom prst="rect">
            <a:avLst/>
          </a:prstGeom>
          <a:noFill/>
        </p:spPr>
        <p:txBody>
          <a:bodyPr wrap="square" rtlCol="0" anchor="ctr" anchorCtr="0">
            <a:noAutofit/>
          </a:bodyPr>
          <a:lstStyle/>
          <a:p>
            <a:pPr defTabSz="457200"/>
            <a:r>
              <a:rPr lang="en-US" sz="2500" dirty="0">
                <a:solidFill>
                  <a:srgbClr val="472C77"/>
                </a:solidFill>
                <a:latin typeface="Source Sans Pro Light" panose="020B0403030403020204" pitchFamily="34" charset="77"/>
              </a:rPr>
              <a:t>Community</a:t>
            </a:r>
            <a:r>
              <a:rPr lang="en-US" sz="2500" b="0" i="0" dirty="0">
                <a:solidFill>
                  <a:srgbClr val="472C77"/>
                </a:solidFill>
                <a:latin typeface="Source Sans Pro Light" panose="020B0403030403020204" pitchFamily="34" charset="77"/>
              </a:rPr>
              <a:t> Sponsor</a:t>
            </a:r>
          </a:p>
        </p:txBody>
      </p:sp>
      <p:sp>
        <p:nvSpPr>
          <p:cNvPr id="18" name="TextBox 17">
            <a:extLst>
              <a:ext uri="{FF2B5EF4-FFF2-40B4-BE49-F238E27FC236}">
                <a16:creationId xmlns:a16="http://schemas.microsoft.com/office/drawing/2014/main" id="{561A7C3E-91E7-4EB3-B816-22F76B409670}"/>
              </a:ext>
            </a:extLst>
          </p:cNvPr>
          <p:cNvSpPr txBox="1"/>
          <p:nvPr/>
        </p:nvSpPr>
        <p:spPr>
          <a:xfrm>
            <a:off x="419425" y="7380153"/>
            <a:ext cx="5435867" cy="256286"/>
          </a:xfrm>
          <a:prstGeom prst="rect">
            <a:avLst/>
          </a:prstGeom>
          <a:noFill/>
        </p:spPr>
        <p:txBody>
          <a:bodyPr wrap="square" rtlCol="0" anchor="ctr" anchorCtr="0">
            <a:noAutofit/>
          </a:bodyPr>
          <a:lstStyle/>
          <a:p>
            <a:pPr defTabSz="457200"/>
            <a:endParaRPr lang="en-US" sz="2500" b="0" i="0" dirty="0">
              <a:solidFill>
                <a:srgbClr val="472C77"/>
              </a:solidFill>
              <a:latin typeface="Source Sans Pro Light" panose="020B0403030403020204" pitchFamily="34" charset="77"/>
            </a:endParaRPr>
          </a:p>
        </p:txBody>
      </p:sp>
    </p:spTree>
    <p:extLst>
      <p:ext uri="{BB962C8B-B14F-4D97-AF65-F5344CB8AC3E}">
        <p14:creationId xmlns:p14="http://schemas.microsoft.com/office/powerpoint/2010/main" val="2700764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AEA14E7-C980-0D48-8409-7E6A732AD234}"/>
              </a:ext>
            </a:extLst>
          </p:cNvPr>
          <p:cNvSpPr txBox="1"/>
          <p:nvPr/>
        </p:nvSpPr>
        <p:spPr>
          <a:xfrm>
            <a:off x="597876" y="1205410"/>
            <a:ext cx="6799385" cy="5869107"/>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Business name: </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Street address: </a:t>
            </a:r>
          </a:p>
          <a:p>
            <a:pPr marL="0" marR="0" lvl="0" indent="0" algn="l" defTabSz="914400" rtl="0" eaLnBrk="1" fontAlgn="auto" latinLnBrk="0" hangingPunct="1">
              <a:lnSpc>
                <a:spcPts val="2000"/>
              </a:lnSpc>
              <a:spcBef>
                <a:spcPts val="0"/>
              </a:spcBef>
              <a:spcAft>
                <a:spcPts val="0"/>
              </a:spcAft>
              <a:buClrTx/>
              <a:buSzTx/>
              <a:buFontTx/>
              <a:buNone/>
              <a:tabLst>
                <a:tab pos="2503488" algn="l"/>
                <a:tab pos="3937000"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City: 	State: 	ZIP: </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Contact name: </a:t>
            </a:r>
          </a:p>
          <a:p>
            <a:pPr marL="0" marR="0" lvl="0" indent="0" algn="l" defTabSz="914400" rtl="0" eaLnBrk="1" fontAlgn="auto" latinLnBrk="0" hangingPunct="1">
              <a:lnSpc>
                <a:spcPts val="2000"/>
              </a:lnSpc>
              <a:spcBef>
                <a:spcPts val="0"/>
              </a:spcBef>
              <a:spcAft>
                <a:spcPts val="0"/>
              </a:spcAft>
              <a:buClrTx/>
              <a:buSzTx/>
              <a:buFontTx/>
              <a:buNone/>
              <a:tabLst>
                <a:tab pos="3482975"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Telephone number (business): 	Fax number: </a:t>
            </a:r>
          </a:p>
          <a:p>
            <a:pPr marL="0" marR="0" lvl="0" indent="0" algn="l" defTabSz="914400" rtl="0" eaLnBrk="1" fontAlgn="auto" latinLnBrk="0" hangingPunct="1">
              <a:lnSpc>
                <a:spcPts val="2000"/>
              </a:lnSpc>
              <a:spcBef>
                <a:spcPts val="0"/>
              </a:spcBef>
              <a:spcAft>
                <a:spcPts val="0"/>
              </a:spcAft>
              <a:buClrTx/>
              <a:buSzTx/>
              <a:buFontTx/>
              <a:buNone/>
              <a:tabLst>
                <a:tab pos="2795588"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Email: 	Web address:</a:t>
            </a:r>
          </a:p>
          <a:p>
            <a:pPr marL="0" marR="0" lvl="0" indent="0" algn="l" defTabSz="914400" rtl="0" eaLnBrk="1" fontAlgn="auto" latinLnBrk="0" hangingPunct="1">
              <a:lnSpc>
                <a:spcPct val="25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472C77"/>
                </a:solidFill>
                <a:effectLst/>
                <a:uLnTx/>
                <a:uFillTx/>
                <a:latin typeface="Source Sans Pro" panose="020B0503030403020204" pitchFamily="34" charset="77"/>
                <a:ea typeface="+mn-ea"/>
                <a:cs typeface="+mn-cs"/>
              </a:rPr>
              <a:t>COMMITMENT LEVEL</a:t>
            </a:r>
          </a:p>
          <a:p>
            <a:pPr marL="0" marR="0" lvl="0" indent="0" algn="l" defTabSz="914400" rtl="0" eaLnBrk="1" fontAlgn="auto" latinLnBrk="0" hangingPunct="1">
              <a:lnSpc>
                <a:spcPct val="100000"/>
              </a:lnSpc>
              <a:spcBef>
                <a:spcPts val="0"/>
              </a:spcBef>
              <a:spcAft>
                <a:spcPts val="0"/>
              </a:spcAft>
              <a:buClrTx/>
              <a:buSzTx/>
              <a:buFontTx/>
              <a:buNone/>
              <a:tabLst>
                <a:tab pos="1654175" algn="l"/>
                <a:tab pos="2970213" algn="l"/>
                <a:tab pos="4449763"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a:t>
            </a:r>
            <a:r>
              <a:rPr lang="en-US" sz="1000" dirty="0">
                <a:solidFill>
                  <a:srgbClr val="403F41"/>
                </a:solidFill>
                <a:latin typeface="Source Sans Pro Light" panose="020B0403030403020204" pitchFamily="34" charset="77"/>
              </a:rPr>
              <a:t>5</a:t>
            </a: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,000 – Presenting	☐ $</a:t>
            </a:r>
            <a:r>
              <a:rPr lang="en-US" sz="1000" dirty="0">
                <a:solidFill>
                  <a:srgbClr val="403F41"/>
                </a:solidFill>
                <a:latin typeface="Source Sans Pro Light" panose="020B0403030403020204" pitchFamily="34" charset="77"/>
              </a:rPr>
              <a:t>1,5</a:t>
            </a: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00 – Gold 	☐ $500 – Bronze 	 </a:t>
            </a:r>
          </a:p>
          <a:p>
            <a:pPr marL="0" marR="0" lvl="0" indent="0" algn="l" defTabSz="914400" rtl="0" eaLnBrk="1" fontAlgn="auto" latinLnBrk="0" hangingPunct="1">
              <a:lnSpc>
                <a:spcPct val="100000"/>
              </a:lnSpc>
              <a:spcBef>
                <a:spcPts val="0"/>
              </a:spcBef>
              <a:spcAft>
                <a:spcPts val="0"/>
              </a:spcAft>
              <a:buClrTx/>
              <a:buSzTx/>
              <a:buFontTx/>
              <a:buNone/>
              <a:tabLst>
                <a:tab pos="1654175" algn="l"/>
                <a:tab pos="2970213" algn="l"/>
                <a:tab pos="4449763" algn="l"/>
              </a:tabLst>
              <a:defRPr/>
            </a:pPr>
            <a:endPar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1654175" algn="l"/>
                <a:tab pos="2970213" algn="l"/>
                <a:tab pos="4449763"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$2,500 – Platinum 	☐ $</a:t>
            </a:r>
            <a:r>
              <a:rPr lang="en-US" sz="1000" dirty="0">
                <a:solidFill>
                  <a:srgbClr val="403F41"/>
                </a:solidFill>
                <a:latin typeface="Source Sans Pro Light" panose="020B0403030403020204" pitchFamily="34" charset="77"/>
              </a:rPr>
              <a:t>1,0</a:t>
            </a: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00 – Silver 	☐ $</a:t>
            </a:r>
            <a:r>
              <a:rPr lang="en-US" sz="1000" dirty="0">
                <a:solidFill>
                  <a:srgbClr val="403F41"/>
                </a:solidFill>
                <a:latin typeface="Source Sans Pro Light" panose="020B0403030403020204" pitchFamily="34" charset="77"/>
              </a:rPr>
              <a:t>25</a:t>
            </a: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0 – Community 	</a:t>
            </a:r>
            <a:endParaRPr kumimoji="0" lang="en-US" sz="1000" b="0" i="0" u="none" strike="noStrike" kern="1200" cap="none" spc="0" normalizeH="0" baseline="0" noProof="0" dirty="0">
              <a:ln>
                <a:noFill/>
              </a:ln>
              <a:solidFill>
                <a:srgbClr val="FF0000"/>
              </a:solidFill>
              <a:effectLst/>
              <a:uLnTx/>
              <a:uFillTx/>
              <a:latin typeface="Source Sans Pro Light" panose="020B0403030403020204" pitchFamily="34" charset="77"/>
              <a:ea typeface="+mn-ea"/>
              <a:cs typeface="+mn-cs"/>
            </a:endParaRPr>
          </a:p>
          <a:p>
            <a:pPr marL="0" marR="0" lvl="0" indent="0" algn="l" defTabSz="914400" rtl="0" eaLnBrk="1" fontAlgn="auto" latinLnBrk="0" hangingPunct="1">
              <a:lnSpc>
                <a:spcPct val="25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472C77"/>
                </a:solidFill>
                <a:effectLst/>
                <a:uLnTx/>
                <a:uFillTx/>
                <a:latin typeface="Source Sans Pro" panose="020B0503030403020204" pitchFamily="34" charset="77"/>
                <a:ea typeface="+mn-ea"/>
                <a:cs typeface="+mn-cs"/>
              </a:rPr>
              <a:t>METHOD OF PAYMENT</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Enclosed is my sponsorship check in the amount of $ </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Charge my credit card (please print clearly). </a:t>
            </a:r>
          </a:p>
          <a:p>
            <a:pPr marL="0" marR="0" lvl="0" indent="0" algn="l" defTabSz="914400" rtl="0" eaLnBrk="1" fontAlgn="auto" latinLnBrk="0" hangingPunct="1">
              <a:lnSpc>
                <a:spcPts val="2000"/>
              </a:lnSpc>
              <a:spcBef>
                <a:spcPts val="0"/>
              </a:spcBef>
              <a:spcAft>
                <a:spcPts val="0"/>
              </a:spcAft>
              <a:buClrTx/>
              <a:buSzTx/>
              <a:buFontTx/>
              <a:buNone/>
              <a:tabLst>
                <a:tab pos="220663" algn="l"/>
                <a:tab pos="1420813" algn="l"/>
                <a:tab pos="2282825" algn="l"/>
                <a:tab pos="3424238" algn="l"/>
                <a:tab pos="4449763"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Card Type: 	☐ VISA 	☐ MasterCard 	☐ Discover 	☐ AMEX </a:t>
            </a:r>
          </a:p>
          <a:p>
            <a:pPr marL="0" marR="0" lvl="0" indent="0" algn="l" defTabSz="914400" rtl="0" eaLnBrk="1" fontAlgn="auto" latinLnBrk="0" hangingPunct="1">
              <a:lnSpc>
                <a:spcPts val="2000"/>
              </a:lnSpc>
              <a:spcBef>
                <a:spcPts val="0"/>
              </a:spcBef>
              <a:spcAft>
                <a:spcPts val="0"/>
              </a:spcAft>
              <a:buClrTx/>
              <a:buSzTx/>
              <a:buFontTx/>
              <a:buNone/>
              <a:tabLst>
                <a:tab pos="220663"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Cardholder’s name: </a:t>
            </a:r>
          </a:p>
          <a:p>
            <a:pPr marL="0" marR="0" lvl="0" indent="0" algn="l" defTabSz="914400" rtl="0" eaLnBrk="1" fontAlgn="auto" latinLnBrk="0" hangingPunct="1">
              <a:lnSpc>
                <a:spcPts val="2000"/>
              </a:lnSpc>
              <a:spcBef>
                <a:spcPts val="0"/>
              </a:spcBef>
              <a:spcAft>
                <a:spcPts val="0"/>
              </a:spcAft>
              <a:buClrTx/>
              <a:buSzTx/>
              <a:buFontTx/>
              <a:buNone/>
              <a:tabLst>
                <a:tab pos="220663"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Billing address: </a:t>
            </a:r>
          </a:p>
          <a:p>
            <a:pPr marL="0" marR="0" lvl="0" indent="0" algn="l" defTabSz="914400" rtl="0" eaLnBrk="1" fontAlgn="auto" latinLnBrk="0" hangingPunct="1">
              <a:lnSpc>
                <a:spcPts val="2000"/>
              </a:lnSpc>
              <a:spcBef>
                <a:spcPts val="0"/>
              </a:spcBef>
              <a:spcAft>
                <a:spcPts val="0"/>
              </a:spcAft>
              <a:buClrTx/>
              <a:buSzTx/>
              <a:buFontTx/>
              <a:buNone/>
              <a:tabLst>
                <a:tab pos="220663" algn="l"/>
                <a:tab pos="3424238" algn="l"/>
                <a:tab pos="5137150"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Card number: 	Exp. date: 	Security code: </a:t>
            </a:r>
          </a:p>
          <a:p>
            <a:pPr lvl="0">
              <a:lnSpc>
                <a:spcPts val="2000"/>
              </a:lnSpc>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a:t>
            </a: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0"/>
              </a:rPr>
              <a:t>Pay </a:t>
            </a:r>
            <a:r>
              <a:rPr lang="en-US" sz="1000" dirty="0">
                <a:solidFill>
                  <a:srgbClr val="403F41"/>
                </a:solidFill>
                <a:latin typeface="Source Sans Pro Light" panose="020B0403030403020204" pitchFamily="34" charset="0"/>
              </a:rPr>
              <a:t>directly to event online at RelayForLife.org/</a:t>
            </a:r>
            <a:r>
              <a:rPr lang="en-US" sz="1000" dirty="0" err="1">
                <a:solidFill>
                  <a:srgbClr val="403F41"/>
                </a:solidFill>
                <a:latin typeface="Source Sans Pro Light" panose="020B0403030403020204" pitchFamily="34" charset="0"/>
              </a:rPr>
              <a:t>MoniteauCOMO</a:t>
            </a:r>
            <a:endParaRPr kumimoji="0" lang="en-US" sz="1000" b="0" i="0" u="none" strike="noStrike" kern="1200" cap="none" spc="0" normalizeH="0" baseline="0" noProof="0" dirty="0">
              <a:ln>
                <a:noFill/>
              </a:ln>
              <a:solidFill>
                <a:srgbClr val="6C6B6D"/>
              </a:solidFill>
              <a:effectLst/>
              <a:uLnTx/>
              <a:uFillTx/>
              <a:latin typeface="Source Sans Pro Light" panose="020B0403030403020204" pitchFamily="34" charset="0"/>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 Please send invoice to: </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We are unable to be a designated Relay For Life sponsor this year, but enclosed is our donation of $ </a:t>
            </a:r>
          </a:p>
          <a:p>
            <a:pPr marL="0" marR="0" lvl="0" indent="0" algn="l" defTabSz="914400" rtl="0" eaLnBrk="1" fontAlgn="auto" latinLnBrk="0" hangingPunct="1">
              <a:lnSpc>
                <a:spcPts val="2000"/>
              </a:lnSpc>
              <a:spcBef>
                <a:spcPts val="0"/>
              </a:spcBef>
              <a:spcAft>
                <a:spcPts val="0"/>
              </a:spcAft>
              <a:buClrTx/>
              <a:buSzTx/>
              <a:buFontTx/>
              <a:buNone/>
              <a:tabLst>
                <a:tab pos="4449763" algn="l"/>
              </a:tabLst>
              <a:defRPr/>
            </a:pPr>
            <a:r>
              <a:rPr kumimoji="0" lang="en-US" sz="1000" b="0" i="0" u="none" strike="noStrike" kern="1200" cap="none" spc="0" normalizeH="0" baseline="0" noProof="0" dirty="0">
                <a:ln>
                  <a:noFill/>
                </a:ln>
                <a:solidFill>
                  <a:srgbClr val="403F41"/>
                </a:solidFill>
                <a:effectLst/>
                <a:uLnTx/>
                <a:uFillTx/>
                <a:latin typeface="Source Sans Pro Light" panose="020B0403030403020204" pitchFamily="34" charset="77"/>
                <a:ea typeface="+mn-ea"/>
                <a:cs typeface="+mn-cs"/>
              </a:rPr>
              <a:t>Sponsor signature: 	Date: </a:t>
            </a:r>
          </a:p>
          <a:p>
            <a:pPr marL="0" marR="0" lvl="0" indent="0" algn="l" defTabSz="914400" rtl="0" eaLnBrk="1" fontAlgn="auto" latinLnBrk="0" hangingPunct="1">
              <a:lnSpc>
                <a:spcPts val="19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403F41"/>
                </a:solidFill>
                <a:effectLst/>
                <a:uLnTx/>
                <a:uFillTx/>
                <a:latin typeface="Source Sans Pro" panose="020B0503030403020204" pitchFamily="34" charset="77"/>
                <a:ea typeface="+mn-ea"/>
                <a:cs typeface="+mn-cs"/>
              </a:rPr>
              <a:t>(Please sign and retain a copy for your records.)</a:t>
            </a:r>
          </a:p>
        </p:txBody>
      </p:sp>
      <p:sp>
        <p:nvSpPr>
          <p:cNvPr id="11" name="TextBox 10">
            <a:extLst>
              <a:ext uri="{FF2B5EF4-FFF2-40B4-BE49-F238E27FC236}">
                <a16:creationId xmlns:a16="http://schemas.microsoft.com/office/drawing/2014/main" id="{F3938B7D-176B-3C44-A924-D9D2FE54F2BD}"/>
              </a:ext>
            </a:extLst>
          </p:cNvPr>
          <p:cNvSpPr txBox="1"/>
          <p:nvPr/>
        </p:nvSpPr>
        <p:spPr>
          <a:xfrm>
            <a:off x="240376" y="7019448"/>
            <a:ext cx="7432431" cy="157087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Please email an </a:t>
            </a:r>
            <a:r>
              <a:rPr kumimoji="0" lang="en-US" sz="900" b="1"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EPS logo and JPG logo </a:t>
            </a:r>
            <a:r>
              <a:rPr kumimoji="0" lang="en-US" sz="900" b="0" i="0" u="none" strike="noStrike" kern="1200" cap="none" spc="0" normalizeH="0" baseline="0" noProof="0" dirty="0">
                <a:ln>
                  <a:noFill/>
                </a:ln>
                <a:effectLst/>
                <a:uLnTx/>
                <a:uFillTx/>
                <a:latin typeface="Source Sans Pro" panose="020B0503030403020204" pitchFamily="34" charset="0"/>
                <a:ea typeface="+mn-ea"/>
                <a:cs typeface="+mn-cs"/>
              </a:rPr>
              <a:t>to </a:t>
            </a:r>
            <a:r>
              <a:rPr kumimoji="0" lang="en-US" sz="900" b="0" i="0" u="none" strike="noStrike" kern="1200" cap="none" spc="0" normalizeH="0" baseline="0" noProof="0" dirty="0">
                <a:ln>
                  <a:noFill/>
                </a:ln>
                <a:effectLst/>
                <a:uLnTx/>
                <a:uFillTx/>
                <a:latin typeface="Source Sans Pro" panose="020B0503030403020204" pitchFamily="34" charset="0"/>
                <a:ea typeface="+mn-ea"/>
                <a:cs typeface="+mn-cs"/>
                <a:hlinkClick r:id="rId2"/>
              </a:rPr>
              <a:t>Ann.Schroeppel@cancer.org</a:t>
            </a:r>
            <a:r>
              <a:rPr kumimoji="0" lang="en-US" sz="900" b="0" i="0" u="none" strike="noStrike" kern="1200" cap="none" spc="0" normalizeH="0" baseline="0" noProof="0" dirty="0">
                <a:ln>
                  <a:noFill/>
                </a:ln>
                <a:effectLst/>
                <a:uLnTx/>
                <a:uFillTx/>
                <a:latin typeface="Source Sans Pro" panose="020B0503030403020204" pitchFamily="34" charset="0"/>
                <a:ea typeface="+mn-ea"/>
                <a:cs typeface="+mn-cs"/>
              </a:rPr>
              <a:t> </a:t>
            </a:r>
            <a:r>
              <a:rPr kumimoji="0" lang="en-US" sz="9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to ensure high-quality printing. If an .eps file is not available, </a:t>
            </a:r>
            <a:br>
              <a:rPr kumimoji="0" lang="en-US" sz="9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br>
            <a:r>
              <a:rPr kumimoji="0" lang="en-US" sz="9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please send highest quality available. Note, submitting a low resolution logo may require signage to be printed in text in order to maintain quality.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Please note</a:t>
            </a:r>
            <a:r>
              <a:rPr kumimoji="0" lang="en-US" sz="9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 The COVID-19 pandemic has impacted how the American Cancer Society safely conducts Relay For Life and other event experiences in your community.  In the event that ACS is unable to deliver any of the benefits above due to alterations for public safety, comparable benefit substitutions will be made.</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Source Sans Pro Light" panose="020B0403030403020204" pitchFamily="34" charset="77"/>
                <a:ea typeface="+mn-ea"/>
                <a:cs typeface="+mn-cs"/>
              </a:rPr>
              <a:t> </a:t>
            </a:r>
          </a:p>
        </p:txBody>
      </p:sp>
      <p:sp>
        <p:nvSpPr>
          <p:cNvPr id="12" name="TextBox 11">
            <a:extLst>
              <a:ext uri="{FF2B5EF4-FFF2-40B4-BE49-F238E27FC236}">
                <a16:creationId xmlns:a16="http://schemas.microsoft.com/office/drawing/2014/main" id="{5570F26F-9CDE-DF4E-B139-C0FC9C316BE6}"/>
              </a:ext>
            </a:extLst>
          </p:cNvPr>
          <p:cNvSpPr txBox="1"/>
          <p:nvPr/>
        </p:nvSpPr>
        <p:spPr>
          <a:xfrm>
            <a:off x="199291" y="8244072"/>
            <a:ext cx="3773527"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Source Sans Pro" panose="020B0503030403020204" pitchFamily="34" charset="77"/>
                <a:ea typeface="+mn-ea"/>
                <a:cs typeface="+mn-cs"/>
              </a:rPr>
              <a:t>Please return form to the address below: </a:t>
            </a:r>
            <a:endParaRPr kumimoji="0" lang="en-US" sz="1000" b="0" i="0" u="none" strike="noStrike" kern="1200" cap="none" spc="0" normalizeH="0" baseline="0" noProof="0" dirty="0">
              <a:ln>
                <a:noFill/>
              </a:ln>
              <a:solidFill>
                <a:prstClr val="black"/>
              </a:solidFill>
              <a:effectLst/>
              <a:uLnTx/>
              <a:uFillTx/>
              <a:latin typeface="Source Sans Pro" panose="020B0503030403020204"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Source Sans Pro" panose="020B0503030403020204" pitchFamily="34" charset="77"/>
                <a:ea typeface="+mn-ea"/>
                <a:cs typeface="+mn-cs"/>
              </a:rPr>
              <a:t>American Cancer Society </a:t>
            </a:r>
            <a:endParaRPr kumimoji="0" lang="en-US" sz="1000" b="0" i="0" u="none" strike="noStrike" kern="1200" cap="none" spc="0" normalizeH="0" baseline="0" noProof="0" dirty="0">
              <a:ln>
                <a:noFill/>
              </a:ln>
              <a:solidFill>
                <a:prstClr val="black"/>
              </a:solidFill>
              <a:effectLst/>
              <a:uLnTx/>
              <a:uFillTx/>
              <a:latin typeface="Source Sans Pro" panose="020B0503030403020204"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Source Sans Pro" panose="020B0503030403020204" pitchFamily="34" charset="77"/>
                <a:ea typeface="+mn-ea"/>
                <a:cs typeface="+mn-cs"/>
              </a:rPr>
              <a:t>1001 Craig Road, Suite 350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Source Sans Pro" panose="020B0503030403020204" pitchFamily="34" charset="77"/>
                <a:ea typeface="+mn-ea"/>
                <a:cs typeface="+mn-cs"/>
              </a:rPr>
              <a:t>Saint Louis, MO  63</a:t>
            </a:r>
            <a:r>
              <a:rPr lang="en-US" sz="1000" b="1" dirty="0">
                <a:latin typeface="Source Sans Pro" panose="020B0503030403020204" pitchFamily="34" charset="77"/>
              </a:rPr>
              <a:t>146</a:t>
            </a:r>
            <a:r>
              <a:rPr kumimoji="0" lang="en-US" sz="1000" b="1" i="0" u="none" strike="noStrike" kern="1200" cap="none" spc="0" normalizeH="0" baseline="0" noProof="0" dirty="0">
                <a:ln>
                  <a:noFill/>
                </a:ln>
                <a:effectLst/>
                <a:uLnTx/>
                <a:uFillTx/>
                <a:latin typeface="Source Sans Pro" panose="020B0503030403020204" pitchFamily="34" charset="77"/>
                <a:ea typeface="+mn-ea"/>
                <a:cs typeface="+mn-cs"/>
              </a:rPr>
              <a:t> </a:t>
            </a:r>
            <a:endParaRPr kumimoji="0" lang="en-US" sz="1000" b="0" i="0" u="none" strike="noStrike" kern="1200" cap="none" spc="0" normalizeH="0" baseline="0" noProof="0" dirty="0">
              <a:ln>
                <a:noFill/>
              </a:ln>
              <a:effectLst/>
              <a:uLnTx/>
              <a:uFillTx/>
              <a:latin typeface="Source Sans Pro" panose="020B0503030403020204"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Source Sans Pro" panose="020B0503030403020204" pitchFamily="34" charset="77"/>
                <a:ea typeface="+mn-ea"/>
                <a:cs typeface="+mn-cs"/>
              </a:rPr>
              <a:t>Attention: Relay For Life of </a:t>
            </a:r>
            <a:r>
              <a:rPr kumimoji="0" lang="en-US" sz="1000" b="1" i="0" u="none" strike="noStrike" kern="1200" cap="none" spc="0" normalizeH="0" baseline="0" noProof="0" dirty="0">
                <a:ln>
                  <a:noFill/>
                </a:ln>
                <a:effectLst/>
                <a:uLnTx/>
                <a:uFillTx/>
                <a:latin typeface="Source Sans Pro" panose="020B0503030403020204" pitchFamily="34" charset="77"/>
                <a:ea typeface="+mn-ea"/>
                <a:cs typeface="+mn-cs"/>
              </a:rPr>
              <a:t>Moniteau County (8KK4CM)</a:t>
            </a:r>
            <a:endParaRPr kumimoji="0" lang="en-US" sz="1000" b="0" i="0" u="none" strike="noStrike" kern="1200" cap="none" spc="0" normalizeH="0" baseline="0" noProof="0" dirty="0">
              <a:ln>
                <a:noFill/>
              </a:ln>
              <a:effectLst/>
              <a:uLnTx/>
              <a:uFillTx/>
              <a:latin typeface="Source Sans Pro" panose="020B0503030403020204" pitchFamily="34" charset="77"/>
              <a:ea typeface="+mn-ea"/>
              <a:cs typeface="+mn-cs"/>
            </a:endParaRPr>
          </a:p>
        </p:txBody>
      </p:sp>
      <p:sp>
        <p:nvSpPr>
          <p:cNvPr id="13" name="TextBox 12">
            <a:extLst>
              <a:ext uri="{FF2B5EF4-FFF2-40B4-BE49-F238E27FC236}">
                <a16:creationId xmlns:a16="http://schemas.microsoft.com/office/drawing/2014/main" id="{E7DDEEAF-F29B-F84B-A661-577508976849}"/>
              </a:ext>
            </a:extLst>
          </p:cNvPr>
          <p:cNvSpPr txBox="1"/>
          <p:nvPr/>
        </p:nvSpPr>
        <p:spPr>
          <a:xfrm>
            <a:off x="3972819" y="8444127"/>
            <a:ext cx="3399693" cy="657616"/>
          </a:xfrm>
          <a:prstGeom prst="rect">
            <a:avLst/>
          </a:prstGeom>
          <a:noFill/>
        </p:spPr>
        <p:txBody>
          <a:bodyPr wrap="square" rtlCol="0">
            <a:spAutoFit/>
          </a:bodyPr>
          <a:lstStyle/>
          <a:p>
            <a:pPr marL="0" marR="0" lvl="0" indent="0" algn="l" defTabSz="914400" rtl="0" eaLnBrk="1" fontAlgn="auto" latinLnBrk="0" hangingPunct="1">
              <a:lnSpc>
                <a:spcPct val="25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ource Sans Pro Light" panose="020B0403030403020204" pitchFamily="34" charset="77"/>
                <a:ea typeface="+mn-ea"/>
                <a:cs typeface="+mn-cs"/>
              </a:rPr>
              <a:t>Name of team or individual to be credited with this Sponsorship:</a:t>
            </a:r>
          </a:p>
          <a:p>
            <a:pPr marL="0" marR="0" lvl="0" indent="0" algn="l" defTabSz="914400" rtl="0" eaLnBrk="1" fontAlgn="auto" latinLnBrk="0" hangingPunct="1">
              <a:lnSpc>
                <a:spcPct val="250000"/>
              </a:lnSpc>
              <a:spcBef>
                <a:spcPts val="0"/>
              </a:spcBef>
              <a:spcAft>
                <a:spcPts val="0"/>
              </a:spcAft>
              <a:buClrTx/>
              <a:buSzTx/>
              <a:buFontTx/>
              <a:buNone/>
              <a:tabLst>
                <a:tab pos="2446338" algn="l"/>
              </a:tabLst>
              <a:defRPr/>
            </a:pPr>
            <a:r>
              <a:rPr kumimoji="0" lang="en-US" sz="800" b="0" i="0" u="none" strike="noStrike" kern="1200" cap="none" spc="0" normalizeH="0" baseline="0" noProof="0" dirty="0">
                <a:ln>
                  <a:noFill/>
                </a:ln>
                <a:solidFill>
                  <a:prstClr val="black"/>
                </a:solidFill>
                <a:effectLst/>
                <a:uLnTx/>
                <a:uFillTx/>
                <a:latin typeface="Source Sans Pro Light" panose="020B0403030403020204" pitchFamily="34" charset="77"/>
                <a:ea typeface="+mn-ea"/>
                <a:cs typeface="+mn-cs"/>
              </a:rPr>
              <a:t>	☐ Not Applicable</a:t>
            </a:r>
          </a:p>
        </p:txBody>
      </p:sp>
      <p:sp>
        <p:nvSpPr>
          <p:cNvPr id="14" name="Rectangle 13">
            <a:extLst>
              <a:ext uri="{FF2B5EF4-FFF2-40B4-BE49-F238E27FC236}">
                <a16:creationId xmlns:a16="http://schemas.microsoft.com/office/drawing/2014/main" id="{3DE0D327-3B1F-CC42-9B17-80396AB498DD}"/>
              </a:ext>
            </a:extLst>
          </p:cNvPr>
          <p:cNvSpPr/>
          <p:nvPr/>
        </p:nvSpPr>
        <p:spPr>
          <a:xfrm>
            <a:off x="4015937" y="8548419"/>
            <a:ext cx="3511062" cy="562607"/>
          </a:xfrm>
          <a:prstGeom prst="rect">
            <a:avLst/>
          </a:prstGeom>
          <a:noFill/>
          <a:ln>
            <a:solidFill>
              <a:srgbClr val="403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7B697280-BA6A-2E44-BD41-8DE153084FB4}"/>
              </a:ext>
            </a:extLst>
          </p:cNvPr>
          <p:cNvCxnSpPr/>
          <p:nvPr/>
        </p:nvCxnSpPr>
        <p:spPr>
          <a:xfrm>
            <a:off x="1549398" y="1460385"/>
            <a:ext cx="5545667"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38F2FBF-67B2-F749-A113-986835C3CC21}"/>
              </a:ext>
            </a:extLst>
          </p:cNvPr>
          <p:cNvCxnSpPr/>
          <p:nvPr/>
        </p:nvCxnSpPr>
        <p:spPr>
          <a:xfrm>
            <a:off x="1540930" y="1711628"/>
            <a:ext cx="5545667"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809D5F3-398F-C347-A435-2017D58AFBF7}"/>
              </a:ext>
            </a:extLst>
          </p:cNvPr>
          <p:cNvCxnSpPr>
            <a:cxnSpLocks/>
          </p:cNvCxnSpPr>
          <p:nvPr/>
        </p:nvCxnSpPr>
        <p:spPr>
          <a:xfrm>
            <a:off x="1540932" y="2255165"/>
            <a:ext cx="5545667"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55AD1F-CECF-9F44-B248-65893A320E68}"/>
              </a:ext>
            </a:extLst>
          </p:cNvPr>
          <p:cNvCxnSpPr>
            <a:cxnSpLocks/>
          </p:cNvCxnSpPr>
          <p:nvPr/>
        </p:nvCxnSpPr>
        <p:spPr>
          <a:xfrm>
            <a:off x="1998134" y="5172114"/>
            <a:ext cx="5096931"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3D90B14-AD43-D546-B462-D3EBB2B64D8D}"/>
              </a:ext>
            </a:extLst>
          </p:cNvPr>
          <p:cNvCxnSpPr>
            <a:cxnSpLocks/>
          </p:cNvCxnSpPr>
          <p:nvPr/>
        </p:nvCxnSpPr>
        <p:spPr>
          <a:xfrm>
            <a:off x="1752600" y="5430978"/>
            <a:ext cx="5342465"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C3501B-C094-8A43-A187-E04E0EB6766B}"/>
              </a:ext>
            </a:extLst>
          </p:cNvPr>
          <p:cNvCxnSpPr>
            <a:cxnSpLocks/>
          </p:cNvCxnSpPr>
          <p:nvPr/>
        </p:nvCxnSpPr>
        <p:spPr>
          <a:xfrm>
            <a:off x="2064292" y="6208947"/>
            <a:ext cx="5023882"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212C487-EA9D-1445-BCEC-98778D8E0F09}"/>
              </a:ext>
            </a:extLst>
          </p:cNvPr>
          <p:cNvCxnSpPr>
            <a:cxnSpLocks/>
          </p:cNvCxnSpPr>
          <p:nvPr/>
        </p:nvCxnSpPr>
        <p:spPr>
          <a:xfrm>
            <a:off x="5787950" y="6208947"/>
            <a:ext cx="1320797"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8CDCF88-1FA5-764D-966E-283C297DC718}"/>
              </a:ext>
            </a:extLst>
          </p:cNvPr>
          <p:cNvCxnSpPr>
            <a:cxnSpLocks/>
          </p:cNvCxnSpPr>
          <p:nvPr/>
        </p:nvCxnSpPr>
        <p:spPr>
          <a:xfrm>
            <a:off x="5452532" y="6722019"/>
            <a:ext cx="1634065"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B1EAFD1-3441-2344-A463-ACBCDB4F4C07}"/>
              </a:ext>
            </a:extLst>
          </p:cNvPr>
          <p:cNvCxnSpPr>
            <a:cxnSpLocks/>
          </p:cNvCxnSpPr>
          <p:nvPr/>
        </p:nvCxnSpPr>
        <p:spPr>
          <a:xfrm>
            <a:off x="1752600" y="6722019"/>
            <a:ext cx="3352937"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60D4146-ECBC-1449-9114-90C2F2DA23E8}"/>
              </a:ext>
            </a:extLst>
          </p:cNvPr>
          <p:cNvCxnSpPr>
            <a:cxnSpLocks/>
          </p:cNvCxnSpPr>
          <p:nvPr/>
        </p:nvCxnSpPr>
        <p:spPr>
          <a:xfrm>
            <a:off x="6612467" y="5682222"/>
            <a:ext cx="482598"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C82AC91-9362-0548-B8BB-7CF04C9A1640}"/>
              </a:ext>
            </a:extLst>
          </p:cNvPr>
          <p:cNvCxnSpPr>
            <a:cxnSpLocks/>
          </p:cNvCxnSpPr>
          <p:nvPr/>
        </p:nvCxnSpPr>
        <p:spPr>
          <a:xfrm>
            <a:off x="4678817" y="5682222"/>
            <a:ext cx="1109133"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0CCE029-038D-664E-ADEA-C0007A754F00}"/>
              </a:ext>
            </a:extLst>
          </p:cNvPr>
          <p:cNvCxnSpPr>
            <a:cxnSpLocks/>
          </p:cNvCxnSpPr>
          <p:nvPr/>
        </p:nvCxnSpPr>
        <p:spPr>
          <a:xfrm>
            <a:off x="1659467" y="5682222"/>
            <a:ext cx="2413000"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4687DC8-4BEE-114E-A117-DF894343A22E}"/>
              </a:ext>
            </a:extLst>
          </p:cNvPr>
          <p:cNvCxnSpPr>
            <a:cxnSpLocks/>
          </p:cNvCxnSpPr>
          <p:nvPr/>
        </p:nvCxnSpPr>
        <p:spPr>
          <a:xfrm>
            <a:off x="3598985" y="4438488"/>
            <a:ext cx="3487613"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C3ADCFE-929C-DC47-A471-9EC664F64DCD}"/>
              </a:ext>
            </a:extLst>
          </p:cNvPr>
          <p:cNvCxnSpPr>
            <a:cxnSpLocks/>
          </p:cNvCxnSpPr>
          <p:nvPr/>
        </p:nvCxnSpPr>
        <p:spPr>
          <a:xfrm>
            <a:off x="3568701" y="1983289"/>
            <a:ext cx="1007532"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8813F3-A4A9-2043-B4FA-570777E4A3E3}"/>
              </a:ext>
            </a:extLst>
          </p:cNvPr>
          <p:cNvCxnSpPr>
            <a:cxnSpLocks/>
          </p:cNvCxnSpPr>
          <p:nvPr/>
        </p:nvCxnSpPr>
        <p:spPr>
          <a:xfrm>
            <a:off x="974749" y="1983289"/>
            <a:ext cx="2175933"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3FDD8E1-0808-084A-A1DB-CE02FCE5AB85}"/>
              </a:ext>
            </a:extLst>
          </p:cNvPr>
          <p:cNvCxnSpPr>
            <a:cxnSpLocks/>
          </p:cNvCxnSpPr>
          <p:nvPr/>
        </p:nvCxnSpPr>
        <p:spPr>
          <a:xfrm>
            <a:off x="4876800" y="1993674"/>
            <a:ext cx="2209797"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F21F69D-3BC8-9045-92FF-822DFC26AD86}"/>
              </a:ext>
            </a:extLst>
          </p:cNvPr>
          <p:cNvCxnSpPr>
            <a:cxnSpLocks/>
          </p:cNvCxnSpPr>
          <p:nvPr/>
        </p:nvCxnSpPr>
        <p:spPr>
          <a:xfrm>
            <a:off x="4876800" y="2505451"/>
            <a:ext cx="2218265"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8808CAB-EB1B-064F-91D0-619306C67BC8}"/>
              </a:ext>
            </a:extLst>
          </p:cNvPr>
          <p:cNvCxnSpPr>
            <a:cxnSpLocks/>
          </p:cNvCxnSpPr>
          <p:nvPr/>
        </p:nvCxnSpPr>
        <p:spPr>
          <a:xfrm>
            <a:off x="2302933" y="2483017"/>
            <a:ext cx="1837267"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DA35D13-8C79-904E-BDE3-78955CC94644}"/>
              </a:ext>
            </a:extLst>
          </p:cNvPr>
          <p:cNvCxnSpPr>
            <a:cxnSpLocks/>
          </p:cNvCxnSpPr>
          <p:nvPr/>
        </p:nvCxnSpPr>
        <p:spPr>
          <a:xfrm>
            <a:off x="4250268" y="2761450"/>
            <a:ext cx="2844797"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FEB4793-E0E9-574A-ACDD-E06BBB1AAF16}"/>
              </a:ext>
            </a:extLst>
          </p:cNvPr>
          <p:cNvCxnSpPr>
            <a:cxnSpLocks/>
          </p:cNvCxnSpPr>
          <p:nvPr/>
        </p:nvCxnSpPr>
        <p:spPr>
          <a:xfrm>
            <a:off x="1117566" y="2761450"/>
            <a:ext cx="2370734"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796E423-35FA-6343-B7B3-22AAAC316270}"/>
              </a:ext>
            </a:extLst>
          </p:cNvPr>
          <p:cNvCxnSpPr>
            <a:cxnSpLocks/>
          </p:cNvCxnSpPr>
          <p:nvPr/>
        </p:nvCxnSpPr>
        <p:spPr>
          <a:xfrm>
            <a:off x="4055165" y="9008717"/>
            <a:ext cx="2393183" cy="0"/>
          </a:xfrm>
          <a:prstGeom prst="line">
            <a:avLst/>
          </a:prstGeom>
          <a:ln>
            <a:solidFill>
              <a:srgbClr val="403F4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9B7E793-FD15-8644-9C63-40C1D7B00AE9}"/>
              </a:ext>
            </a:extLst>
          </p:cNvPr>
          <p:cNvSpPr txBox="1"/>
          <p:nvPr/>
        </p:nvSpPr>
        <p:spPr>
          <a:xfrm>
            <a:off x="1820198" y="190837"/>
            <a:ext cx="5435867" cy="284471"/>
          </a:xfrm>
          <a:prstGeom prst="rect">
            <a:avLst/>
          </a:prstGeom>
          <a:noFill/>
        </p:spPr>
        <p:txBody>
          <a:bodyPr wrap="square" rtlCol="0" anchor="t" anchorCtr="0">
            <a:noAutofit/>
          </a:bodyPr>
          <a:lstStyle/>
          <a:p>
            <a:pPr marL="0" marR="0" lvl="0" indent="0" algn="l" defTabSz="914400" rtl="0" eaLnBrk="1" fontAlgn="auto" latinLnBrk="0" hangingPunct="1">
              <a:lnSpc>
                <a:spcPct val="100000"/>
              </a:lnSpc>
              <a:spcBef>
                <a:spcPts val="250"/>
              </a:spcBef>
              <a:spcAft>
                <a:spcPts val="0"/>
              </a:spcAft>
              <a:buClrTx/>
              <a:buSzTx/>
              <a:buFontTx/>
              <a:buNone/>
              <a:tabLst/>
              <a:defRPr/>
            </a:pPr>
            <a:r>
              <a:rPr kumimoji="0" lang="en-US" sz="1200" b="0" i="0" u="none" strike="noStrike" kern="1200" cap="none" spc="0" normalizeH="0" baseline="0" noProof="0" dirty="0">
                <a:ln>
                  <a:noFill/>
                </a:ln>
                <a:solidFill>
                  <a:srgbClr val="6C6B6D"/>
                </a:solidFill>
                <a:effectLst/>
                <a:uLnTx/>
                <a:uFillTx/>
                <a:latin typeface="Source Sans Pro" panose="020B0503030403020204" pitchFamily="34" charset="77"/>
                <a:ea typeface="+mn-ea"/>
                <a:cs typeface="+mn-cs"/>
              </a:rPr>
              <a:t>Relay For Life of Moniteau County</a:t>
            </a:r>
          </a:p>
        </p:txBody>
      </p:sp>
      <p:sp>
        <p:nvSpPr>
          <p:cNvPr id="38" name="TextBox 37">
            <a:extLst>
              <a:ext uri="{FF2B5EF4-FFF2-40B4-BE49-F238E27FC236}">
                <a16:creationId xmlns:a16="http://schemas.microsoft.com/office/drawing/2014/main" id="{D47881D7-303F-4B42-AFDD-491E1431F5E4}"/>
              </a:ext>
            </a:extLst>
          </p:cNvPr>
          <p:cNvSpPr txBox="1"/>
          <p:nvPr/>
        </p:nvSpPr>
        <p:spPr>
          <a:xfrm>
            <a:off x="1850026" y="698454"/>
            <a:ext cx="5435867" cy="288936"/>
          </a:xfrm>
          <a:prstGeom prst="rect">
            <a:avLst/>
          </a:prstGeom>
          <a:noFill/>
          <a:ln>
            <a:noFill/>
          </a:ln>
        </p:spPr>
        <p:txBody>
          <a:bodyPr wrap="square" rtlCol="0" anchor="ctr" anchorCtr="0">
            <a:noAutofit/>
          </a:bodyPr>
          <a:lstStyle/>
          <a:p>
            <a:pPr marL="0" marR="0" lvl="0" indent="0" algn="l" defTabSz="914400" rtl="0" eaLnBrk="1" fontAlgn="auto" latinLnBrk="0" hangingPunct="1">
              <a:lnSpc>
                <a:spcPct val="100000"/>
              </a:lnSpc>
              <a:spcBef>
                <a:spcPts val="250"/>
              </a:spcBef>
              <a:spcAft>
                <a:spcPts val="0"/>
              </a:spcAft>
              <a:buClrTx/>
              <a:buSzTx/>
              <a:buFontTx/>
              <a:buNone/>
              <a:tabLst/>
              <a:defRPr/>
            </a:pPr>
            <a:r>
              <a:rPr kumimoji="0" lang="en-US" sz="2500" b="0" i="0" u="none" strike="noStrike" kern="1200" cap="none" spc="100" normalizeH="0" baseline="0" noProof="0" dirty="0">
                <a:ln>
                  <a:noFill/>
                </a:ln>
                <a:solidFill>
                  <a:srgbClr val="472C77"/>
                </a:solidFill>
                <a:effectLst/>
                <a:uLnTx/>
                <a:uFillTx/>
                <a:latin typeface="Source Sans Pro Light" panose="020B0403030403020204" pitchFamily="34" charset="77"/>
                <a:ea typeface="+mn-ea"/>
                <a:cs typeface="+mn-cs"/>
              </a:rPr>
              <a:t>2021 Sponsorship C</a:t>
            </a:r>
            <a:r>
              <a:rPr kumimoji="0" lang="en-US" sz="2500" b="0" i="0" u="none" strike="noStrike" kern="1200" cap="none" spc="0" normalizeH="0" baseline="0" noProof="0" dirty="0">
                <a:ln>
                  <a:noFill/>
                </a:ln>
                <a:solidFill>
                  <a:srgbClr val="472C77"/>
                </a:solidFill>
                <a:effectLst/>
                <a:uLnTx/>
                <a:uFillTx/>
                <a:latin typeface="Source Sans Pro Light" panose="020B0403030403020204" pitchFamily="34" charset="77"/>
                <a:ea typeface="+mn-ea"/>
                <a:cs typeface="+mn-cs"/>
              </a:rPr>
              <a:t>ommitment Form</a:t>
            </a:r>
          </a:p>
        </p:txBody>
      </p:sp>
      <p:pic>
        <p:nvPicPr>
          <p:cNvPr id="39" name="Picture 38">
            <a:extLst>
              <a:ext uri="{FF2B5EF4-FFF2-40B4-BE49-F238E27FC236}">
                <a16:creationId xmlns:a16="http://schemas.microsoft.com/office/drawing/2014/main" id="{BD1AC96B-5426-934F-AE86-8B0FFC431B15}"/>
              </a:ext>
            </a:extLst>
          </p:cNvPr>
          <p:cNvPicPr>
            <a:picLocks noChangeAspect="1"/>
          </p:cNvPicPr>
          <p:nvPr/>
        </p:nvPicPr>
        <p:blipFill>
          <a:blip r:embed="rId3"/>
          <a:srcRect/>
          <a:stretch/>
        </p:blipFill>
        <p:spPr>
          <a:xfrm>
            <a:off x="240376" y="169787"/>
            <a:ext cx="1127678" cy="1035623"/>
          </a:xfrm>
          <a:prstGeom prst="rect">
            <a:avLst/>
          </a:prstGeom>
        </p:spPr>
      </p:pic>
    </p:spTree>
    <p:extLst>
      <p:ext uri="{BB962C8B-B14F-4D97-AF65-F5344CB8AC3E}">
        <p14:creationId xmlns:p14="http://schemas.microsoft.com/office/powerpoint/2010/main" val="2503003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7">
            <a:extLst>
              <a:ext uri="{FF2B5EF4-FFF2-40B4-BE49-F238E27FC236}">
                <a16:creationId xmlns:a16="http://schemas.microsoft.com/office/drawing/2014/main" id="{C7036725-4304-BB4A-B95B-989BB41B8A49}"/>
              </a:ext>
            </a:extLst>
          </p:cNvPr>
          <p:cNvSpPr>
            <a:spLocks noGrp="1"/>
          </p:cNvSpPr>
          <p:nvPr>
            <p:ph type="body" sz="quarter" idx="4294967295" hasCustomPrompt="1"/>
          </p:nvPr>
        </p:nvSpPr>
        <p:spPr>
          <a:xfrm>
            <a:off x="1802408" y="560018"/>
            <a:ext cx="5009349" cy="957978"/>
          </a:xfrm>
          <a:prstGeom prst="rect">
            <a:avLst/>
          </a:prstGeom>
        </p:spPr>
        <p:txBody>
          <a:bodyPr lIns="0" tIns="54864" rIns="0" bIns="0" anchor="ctr" anchorCtr="0"/>
          <a:lstStyle>
            <a:lvl1pPr marL="0" indent="0">
              <a:buNone/>
              <a:defRPr lang="en-US" sz="1600" smtClean="0">
                <a:effectLst/>
              </a:defRPr>
            </a:lvl1pPr>
          </a:lstStyle>
          <a:p>
            <a:r>
              <a:rPr lang="en-US" sz="3600" dirty="0">
                <a:solidFill>
                  <a:srgbClr val="472C77"/>
                </a:solidFill>
                <a:effectLst/>
                <a:latin typeface="Source Sans Pro Light" panose="020B0403030403020204" pitchFamily="34" charset="77"/>
              </a:rPr>
              <a:t>Sponsorship Boost</a:t>
            </a:r>
          </a:p>
          <a:p>
            <a:pPr>
              <a:lnSpc>
                <a:spcPts val="1600"/>
              </a:lnSpc>
            </a:pPr>
            <a:r>
              <a:rPr lang="en-US" sz="1100" dirty="0">
                <a:solidFill>
                  <a:srgbClr val="403F41"/>
                </a:solidFill>
                <a:effectLst/>
                <a:latin typeface="Source Sans Pro Light" panose="020B0403030403020204" pitchFamily="34" charset="77"/>
              </a:rPr>
              <a:t>BOOST YOUR SPONSORSHIP </a:t>
            </a:r>
            <a:r>
              <a:rPr lang="en-US" sz="1100" dirty="0">
                <a:solidFill>
                  <a:srgbClr val="403F41"/>
                </a:solidFill>
                <a:latin typeface="Source Sans Pro Light" panose="020B0403030403020204" pitchFamily="34" charset="77"/>
              </a:rPr>
              <a:t>WITH</a:t>
            </a:r>
            <a:r>
              <a:rPr lang="en-US" sz="1100" dirty="0">
                <a:solidFill>
                  <a:srgbClr val="403F41"/>
                </a:solidFill>
                <a:effectLst/>
                <a:latin typeface="Source Sans Pro Light" panose="020B0403030403020204" pitchFamily="34" charset="77"/>
              </a:rPr>
              <a:t> </a:t>
            </a:r>
            <a:r>
              <a:rPr lang="en-US" sz="1100" dirty="0">
                <a:solidFill>
                  <a:srgbClr val="403F41"/>
                </a:solidFill>
                <a:latin typeface="Source Sans Pro Light" panose="020B0403030403020204" pitchFamily="34" charset="77"/>
              </a:rPr>
              <a:t>ONE OR MORE OF THE FOLLOWING OPTIONS</a:t>
            </a:r>
            <a:endParaRPr lang="en-US" sz="1100" dirty="0">
              <a:solidFill>
                <a:srgbClr val="403F41"/>
              </a:solidFill>
              <a:effectLst/>
              <a:latin typeface="Source Sans Pro Light" panose="020B0403030403020204" pitchFamily="34" charset="77"/>
            </a:endParaRPr>
          </a:p>
        </p:txBody>
      </p:sp>
      <p:sp>
        <p:nvSpPr>
          <p:cNvPr id="25" name="Text Placeholder 13">
            <a:extLst>
              <a:ext uri="{FF2B5EF4-FFF2-40B4-BE49-F238E27FC236}">
                <a16:creationId xmlns:a16="http://schemas.microsoft.com/office/drawing/2014/main" id="{B37BBD98-A567-FD40-AE41-16FE9C8533EB}"/>
              </a:ext>
            </a:extLst>
          </p:cNvPr>
          <p:cNvSpPr>
            <a:spLocks noGrp="1"/>
          </p:cNvSpPr>
          <p:nvPr>
            <p:ph type="body" sz="quarter" idx="4294967295" hasCustomPrompt="1"/>
          </p:nvPr>
        </p:nvSpPr>
        <p:spPr>
          <a:xfrm>
            <a:off x="1802408" y="1715092"/>
            <a:ext cx="5009348" cy="2455463"/>
          </a:xfrm>
          <a:prstGeom prst="rect">
            <a:avLst/>
          </a:prstGeom>
        </p:spPr>
        <p:txBody>
          <a:bodyPr lIns="0" tIns="0" rIns="0" bIns="0"/>
          <a:lstStyle>
            <a:lvl1pPr marL="171450" indent="-171450">
              <a:lnSpc>
                <a:spcPct val="150000"/>
              </a:lnSpc>
              <a:buFont typeface="Wingdings" pitchFamily="2" charset="2"/>
              <a:buChar char="q"/>
              <a:defRPr lang="en-US" sz="950" smtClean="0">
                <a:solidFill>
                  <a:srgbClr val="403F41"/>
                </a:solidFill>
                <a:effectLst/>
              </a:defRPr>
            </a:lvl1pPr>
            <a:lvl2pPr marL="457200" indent="0">
              <a:buNone/>
              <a:defRPr sz="950">
                <a:solidFill>
                  <a:srgbClr val="403F41"/>
                </a:solidFill>
                <a:latin typeface="Source Sans Pro" panose="020B0503030403020204" pitchFamily="34" charset="77"/>
              </a:defRPr>
            </a:lvl2pPr>
            <a:lvl3pPr marL="914400" indent="0">
              <a:buNone/>
              <a:defRPr sz="950">
                <a:solidFill>
                  <a:srgbClr val="403F41"/>
                </a:solidFill>
                <a:latin typeface="Source Sans Pro" panose="020B0503030403020204" pitchFamily="34" charset="77"/>
              </a:defRPr>
            </a:lvl3pPr>
            <a:lvl4pPr marL="1371600" indent="0">
              <a:buNone/>
              <a:defRPr sz="950">
                <a:solidFill>
                  <a:srgbClr val="403F41"/>
                </a:solidFill>
                <a:latin typeface="Source Sans Pro" panose="020B0503030403020204" pitchFamily="34" charset="77"/>
              </a:defRPr>
            </a:lvl4pPr>
            <a:lvl5pPr marL="1828800" indent="0">
              <a:buNone/>
              <a:defRPr sz="950">
                <a:solidFill>
                  <a:srgbClr val="403F41"/>
                </a:solidFill>
                <a:latin typeface="Source Sans Pro" panose="020B0503030403020204" pitchFamily="34" charset="77"/>
              </a:defRPr>
            </a:lvl5pPr>
          </a:lstStyle>
          <a:p>
            <a:r>
              <a:rPr lang="en-US" dirty="0">
                <a:effectLst/>
                <a:latin typeface="Source Sans Pro Light" panose="020B0403030403020204" pitchFamily="34" charset="77"/>
              </a:rPr>
              <a:t>Create a </a:t>
            </a:r>
            <a:r>
              <a:rPr lang="en-US" dirty="0">
                <a:latin typeface="Source Sans Pro Light" panose="020B0403030403020204" pitchFamily="34" charset="77"/>
              </a:rPr>
              <a:t>company</a:t>
            </a:r>
            <a:r>
              <a:rPr lang="en-US" dirty="0">
                <a:effectLst/>
                <a:latin typeface="Source Sans Pro Light" panose="020B0403030403020204" pitchFamily="34" charset="77"/>
              </a:rPr>
              <a:t> team for your local event. </a:t>
            </a:r>
            <a:r>
              <a:rPr lang="en-US" dirty="0">
                <a:latin typeface="Source Sans Pro Light" panose="020B0403030403020204" pitchFamily="34" charset="77"/>
              </a:rPr>
              <a:t>Your</a:t>
            </a:r>
            <a:r>
              <a:rPr lang="en-US" dirty="0">
                <a:effectLst/>
                <a:latin typeface="Source Sans Pro Light" panose="020B0403030403020204" pitchFamily="34" charset="77"/>
              </a:rPr>
              <a:t> team will need </a:t>
            </a:r>
            <a:r>
              <a:rPr lang="en-US" dirty="0">
                <a:latin typeface="Source Sans Pro Light" panose="020B0403030403020204" pitchFamily="34" charset="77"/>
              </a:rPr>
              <a:t>a designated captain and you </a:t>
            </a:r>
            <a:r>
              <a:rPr lang="en-US" dirty="0">
                <a:effectLst/>
                <a:latin typeface="Source Sans Pro Light" panose="020B0403030403020204" pitchFamily="34" charset="77"/>
              </a:rPr>
              <a:t>can register at RelayForLife.org/</a:t>
            </a:r>
            <a:r>
              <a:rPr lang="en-US" dirty="0" err="1">
                <a:effectLst/>
                <a:latin typeface="Source Sans Pro Light" panose="020B0403030403020204" pitchFamily="34" charset="77"/>
              </a:rPr>
              <a:t>MoniteauCOMO</a:t>
            </a:r>
            <a:endParaRPr lang="en-US" dirty="0">
              <a:effectLst/>
              <a:latin typeface="Source Sans Pro Light" panose="020B0403030403020204" pitchFamily="34" charset="77"/>
            </a:endParaRPr>
          </a:p>
          <a:p>
            <a:r>
              <a:rPr lang="en-US" dirty="0">
                <a:effectLst/>
                <a:latin typeface="Source Sans Pro Light" panose="020B0403030403020204" pitchFamily="34" charset="77"/>
              </a:rPr>
              <a:t>“Like” your local Relay For Life event </a:t>
            </a:r>
            <a:r>
              <a:rPr lang="en-US" dirty="0">
                <a:latin typeface="Source Sans Pro Light" panose="020B0403030403020204" pitchFamily="34" charset="77"/>
              </a:rPr>
              <a:t>with your company social media accounts</a:t>
            </a:r>
            <a:r>
              <a:rPr lang="en-US" dirty="0">
                <a:effectLst/>
                <a:latin typeface="Source Sans Pro Light" panose="020B0403030403020204" pitchFamily="34" charset="77"/>
              </a:rPr>
              <a:t> on </a:t>
            </a:r>
            <a:r>
              <a:rPr lang="en-US" dirty="0">
                <a:latin typeface="Source Sans Pro Light" panose="020B0403030403020204" pitchFamily="34" charset="77"/>
              </a:rPr>
              <a:t>Facebook at https://www.facebook.com/Relay-For-Life-of-Moniteau-County-136561519740971</a:t>
            </a:r>
          </a:p>
          <a:p>
            <a:r>
              <a:rPr lang="en-US" dirty="0">
                <a:effectLst/>
                <a:latin typeface="Source Sans Pro Light" panose="020B0403030403020204" pitchFamily="34" charset="77"/>
              </a:rPr>
              <a:t>Post your support of your local Relay For Life on your company website and through your social media accounts.</a:t>
            </a:r>
          </a:p>
          <a:p>
            <a:r>
              <a:rPr lang="en-US" dirty="0">
                <a:effectLst/>
                <a:latin typeface="Source Sans Pro Light" panose="020B0403030403020204" pitchFamily="34" charset="77"/>
              </a:rPr>
              <a:t>Donate a paid advertisement for your local Relay For Life in local print, radio, or television </a:t>
            </a:r>
            <a:br>
              <a:rPr lang="en-US" dirty="0">
                <a:effectLst/>
                <a:latin typeface="Source Sans Pro Light" panose="020B0403030403020204" pitchFamily="34" charset="77"/>
              </a:rPr>
            </a:br>
            <a:r>
              <a:rPr lang="en-US" dirty="0">
                <a:effectLst/>
                <a:latin typeface="Source Sans Pro Light" panose="020B0403030403020204" pitchFamily="34" charset="77"/>
              </a:rPr>
              <a:t>media outlet.</a:t>
            </a:r>
          </a:p>
          <a:p>
            <a:endParaRPr lang="en-US" dirty="0">
              <a:effectLst/>
              <a:latin typeface="Source Sans Pro Light" panose="020B0403030403020204" pitchFamily="34" charset="77"/>
            </a:endParaRPr>
          </a:p>
        </p:txBody>
      </p:sp>
      <p:sp>
        <p:nvSpPr>
          <p:cNvPr id="34" name="Text Placeholder 13">
            <a:extLst>
              <a:ext uri="{FF2B5EF4-FFF2-40B4-BE49-F238E27FC236}">
                <a16:creationId xmlns:a16="http://schemas.microsoft.com/office/drawing/2014/main" id="{471568A3-5676-5648-B743-B7AC59A13F4D}"/>
              </a:ext>
            </a:extLst>
          </p:cNvPr>
          <p:cNvSpPr txBox="1">
            <a:spLocks/>
          </p:cNvSpPr>
          <p:nvPr/>
        </p:nvSpPr>
        <p:spPr>
          <a:xfrm>
            <a:off x="1820336" y="6210776"/>
            <a:ext cx="5009349" cy="1109432"/>
          </a:xfrm>
          <a:prstGeom prst="rect">
            <a:avLst/>
          </a:prstGeom>
        </p:spPr>
        <p:txBody>
          <a:bodyPr lIns="0" tIns="0" rIns="0" bIns="0"/>
          <a:lstStyle>
            <a:lvl1pPr marL="171450" marR="0" indent="-171450" algn="l" defTabSz="914400" rtl="0" eaLnBrk="1" fontAlgn="auto" latinLnBrk="0" hangingPunct="1">
              <a:lnSpc>
                <a:spcPct val="150000"/>
              </a:lnSpc>
              <a:spcBef>
                <a:spcPts val="1000"/>
              </a:spcBef>
              <a:spcAft>
                <a:spcPts val="0"/>
              </a:spcAft>
              <a:buClrTx/>
              <a:buSzTx/>
              <a:buFont typeface="Wingdings" pitchFamily="2" charset="2"/>
              <a:buChar char="q"/>
              <a:tabLst/>
              <a:defRPr lang="en-US" sz="950" kern="1200" smtClean="0">
                <a:solidFill>
                  <a:srgbClr val="403F41"/>
                </a:solidFill>
                <a:effectLst/>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lang="en-US" dirty="0">
              <a:latin typeface="Source Sans Pro Light" panose="020B0403030403020204" pitchFamily="34" charset="77"/>
            </a:endParaRPr>
          </a:p>
        </p:txBody>
      </p:sp>
      <p:sp>
        <p:nvSpPr>
          <p:cNvPr id="36" name="Text Placeholder 13">
            <a:extLst>
              <a:ext uri="{FF2B5EF4-FFF2-40B4-BE49-F238E27FC236}">
                <a16:creationId xmlns:a16="http://schemas.microsoft.com/office/drawing/2014/main" id="{17178933-4B82-C641-8A51-88C5D2A5750A}"/>
              </a:ext>
            </a:extLst>
          </p:cNvPr>
          <p:cNvSpPr txBox="1">
            <a:spLocks/>
          </p:cNvSpPr>
          <p:nvPr/>
        </p:nvSpPr>
        <p:spPr>
          <a:xfrm>
            <a:off x="1838264" y="7141523"/>
            <a:ext cx="5009348" cy="1700444"/>
          </a:xfrm>
          <a:prstGeom prst="rect">
            <a:avLst/>
          </a:prstGeom>
        </p:spPr>
        <p:txBody>
          <a:bodyPr lIns="0" tIns="0" rIns="0" bIns="0"/>
          <a:lstStyle>
            <a:lvl1pPr marL="171450" indent="-171450" algn="l" defTabSz="914400" rtl="0" eaLnBrk="1" latinLnBrk="0" hangingPunct="1">
              <a:lnSpc>
                <a:spcPct val="150000"/>
              </a:lnSpc>
              <a:spcBef>
                <a:spcPts val="1000"/>
              </a:spcBef>
              <a:buFont typeface="Wingdings" pitchFamily="2" charset="2"/>
              <a:buChar char="q"/>
              <a:defRPr lang="en-US" sz="950" kern="1200" smtClean="0">
                <a:solidFill>
                  <a:srgbClr val="403F41"/>
                </a:solidFill>
                <a:effectLst/>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a:solidFill>
                <a:srgbClr val="FF0000"/>
              </a:solidFill>
              <a:latin typeface="Source Sans Pro Black" panose="020B0503030403020204" pitchFamily="34" charset="77"/>
            </a:endParaRPr>
          </a:p>
        </p:txBody>
      </p:sp>
      <p:pic>
        <p:nvPicPr>
          <p:cNvPr id="10" name="Picture 9">
            <a:extLst>
              <a:ext uri="{FF2B5EF4-FFF2-40B4-BE49-F238E27FC236}">
                <a16:creationId xmlns:a16="http://schemas.microsoft.com/office/drawing/2014/main" id="{D41BB44E-4861-5F40-BFBE-3F36423DE8C6}"/>
              </a:ext>
            </a:extLst>
          </p:cNvPr>
          <p:cNvPicPr>
            <a:picLocks noChangeAspect="1"/>
          </p:cNvPicPr>
          <p:nvPr/>
        </p:nvPicPr>
        <p:blipFill>
          <a:blip r:embed="rId2"/>
          <a:srcRect/>
          <a:stretch/>
        </p:blipFill>
        <p:spPr>
          <a:xfrm>
            <a:off x="411480" y="379902"/>
            <a:ext cx="1127678" cy="1035623"/>
          </a:xfrm>
          <a:prstGeom prst="rect">
            <a:avLst/>
          </a:prstGeom>
        </p:spPr>
      </p:pic>
      <p:sp>
        <p:nvSpPr>
          <p:cNvPr id="9" name="Text Placeholder 13">
            <a:extLst>
              <a:ext uri="{FF2B5EF4-FFF2-40B4-BE49-F238E27FC236}">
                <a16:creationId xmlns:a16="http://schemas.microsoft.com/office/drawing/2014/main" id="{4D7DAEF3-8AE2-4C70-B959-55E53D609A29}"/>
              </a:ext>
            </a:extLst>
          </p:cNvPr>
          <p:cNvSpPr txBox="1">
            <a:spLocks/>
          </p:cNvSpPr>
          <p:nvPr/>
        </p:nvSpPr>
        <p:spPr>
          <a:xfrm>
            <a:off x="1539157" y="8692662"/>
            <a:ext cx="5272599" cy="747105"/>
          </a:xfrm>
          <a:prstGeom prst="rect">
            <a:avLst/>
          </a:prstGeom>
        </p:spPr>
        <p:txBody>
          <a:bodyPr lIns="0" tIns="0" rIns="0" bIns="0"/>
          <a:lstStyle>
            <a:lvl1pPr marL="171450" indent="-171450" algn="l" defTabSz="914400" rtl="0" eaLnBrk="1" latinLnBrk="0" hangingPunct="1">
              <a:lnSpc>
                <a:spcPct val="150000"/>
              </a:lnSpc>
              <a:spcBef>
                <a:spcPts val="1000"/>
              </a:spcBef>
              <a:buFont typeface="Wingdings" pitchFamily="2" charset="2"/>
              <a:buChar char="q"/>
              <a:defRPr lang="en-US" sz="950" kern="1200" smtClean="0">
                <a:solidFill>
                  <a:srgbClr val="403F41"/>
                </a:solidFill>
                <a:effectLst/>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50" kern="1200">
                <a:solidFill>
                  <a:srgbClr val="403F4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a:solidFill>
                <a:srgbClr val="FF0000"/>
              </a:solidFill>
              <a:latin typeface="Source Sans Pro Black" panose="020B0503030403020204" pitchFamily="34" charset="77"/>
            </a:endParaRPr>
          </a:p>
        </p:txBody>
      </p:sp>
    </p:spTree>
    <p:extLst>
      <p:ext uri="{BB962C8B-B14F-4D97-AF65-F5344CB8AC3E}">
        <p14:creationId xmlns:p14="http://schemas.microsoft.com/office/powerpoint/2010/main" val="4165065268"/>
      </p:ext>
    </p:extLst>
  </p:cSld>
  <p:clrMapOvr>
    <a:masterClrMapping/>
  </p:clrMapOvr>
</p:sld>
</file>

<file path=ppt/theme/theme1.xml><?xml version="1.0" encoding="utf-8"?>
<a:theme xmlns:a="http://schemas.openxmlformats.org/drawingml/2006/main" name="Title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hat Is Relay For Life? [Stati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Your Sponsorship Saves Lives [Editab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hat Is Relay For Life? [Editab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What Is Relay For Life? [Editab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What Is Relay For Life? [Editab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Customizable Sponsorship Lev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Final Page [Stati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11160</TotalTime>
  <Words>809</Words>
  <Application>Microsoft Office PowerPoint</Application>
  <PresentationFormat>Custom</PresentationFormat>
  <Paragraphs>213</Paragraphs>
  <Slides>7</Slides>
  <Notes>2</Notes>
  <HiddenSlides>0</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7</vt:i4>
      </vt:variant>
    </vt:vector>
  </HeadingPairs>
  <TitlesOfParts>
    <vt:vector size="25" baseType="lpstr">
      <vt:lpstr>Arial</vt:lpstr>
      <vt:lpstr>Calibri</vt:lpstr>
      <vt:lpstr>Source Sans Pro</vt:lpstr>
      <vt:lpstr>Source Sans Pro Black</vt:lpstr>
      <vt:lpstr>Source Sans Pro Light</vt:lpstr>
      <vt:lpstr>Source Sans Pro Semibold</vt:lpstr>
      <vt:lpstr>Wingdings</vt:lpstr>
      <vt:lpstr>Wingdings 2</vt:lpstr>
      <vt:lpstr>Title Slide</vt:lpstr>
      <vt:lpstr>1_What Is Relay For Life? [Static]</vt:lpstr>
      <vt:lpstr>Your Sponsorship Saves Lives [Editable]</vt:lpstr>
      <vt:lpstr>What Is Relay For Life? [Editable]</vt:lpstr>
      <vt:lpstr>2_What Is Relay For Life? [Editable]</vt:lpstr>
      <vt:lpstr>1_What Is Relay For Life? [Editable]</vt:lpstr>
      <vt:lpstr>1_Custom Design</vt:lpstr>
      <vt:lpstr>1_Customizable Sponsorship Levels</vt:lpstr>
      <vt:lpstr>1_Office Theme</vt:lpstr>
      <vt:lpstr>Final Page [Static]</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Nelsen</dc:creator>
  <cp:lastModifiedBy>Ann Schroeppel</cp:lastModifiedBy>
  <cp:revision>344</cp:revision>
  <cp:lastPrinted>2020-09-15T18:53:57Z</cp:lastPrinted>
  <dcterms:created xsi:type="dcterms:W3CDTF">2018-11-02T12:50:03Z</dcterms:created>
  <dcterms:modified xsi:type="dcterms:W3CDTF">2021-01-21T19:56:27Z</dcterms:modified>
</cp:coreProperties>
</file>